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6" r:id="rId10"/>
    <p:sldId id="265" r:id="rId11"/>
    <p:sldId id="268" r:id="rId12"/>
    <p:sldId id="267" r:id="rId13"/>
    <p:sldId id="270" r:id="rId14"/>
    <p:sldId id="269" r:id="rId15"/>
    <p:sldId id="272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359FC8-54A5-41A4-ABAA-B509EC604FF9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862BE36B-BBF9-4B4E-AED6-C4ED4DA4E58E}">
      <dgm:prSet custT="1"/>
      <dgm:spPr/>
      <dgm:t>
        <a:bodyPr/>
        <a:lstStyle/>
        <a:p>
          <a:r>
            <a:rPr lang="en-US" sz="2800" dirty="0"/>
            <a:t>Geographical Coordinates of London Neighborhoods</a:t>
          </a:r>
        </a:p>
      </dgm:t>
    </dgm:pt>
    <dgm:pt modelId="{F455B9DE-BA38-4B8B-B855-2D5C81138A5A}" type="parTrans" cxnId="{E958450F-067D-4305-AE67-975EF95260F4}">
      <dgm:prSet/>
      <dgm:spPr/>
      <dgm:t>
        <a:bodyPr/>
        <a:lstStyle/>
        <a:p>
          <a:endParaRPr lang="en-US"/>
        </a:p>
      </dgm:t>
    </dgm:pt>
    <dgm:pt modelId="{30877A5B-46F2-47F5-8B0E-9A0CB3A30B16}" type="sibTrans" cxnId="{E958450F-067D-4305-AE67-975EF95260F4}">
      <dgm:prSet/>
      <dgm:spPr/>
      <dgm:t>
        <a:bodyPr/>
        <a:lstStyle/>
        <a:p>
          <a:endParaRPr lang="en-US"/>
        </a:p>
      </dgm:t>
    </dgm:pt>
    <dgm:pt modelId="{112366B7-7EA1-4A77-95D5-E46A8272D48E}">
      <dgm:prSet custT="1"/>
      <dgm:spPr/>
      <dgm:t>
        <a:bodyPr/>
        <a:lstStyle/>
        <a:p>
          <a:r>
            <a:rPr lang="en-US" sz="2800" dirty="0"/>
            <a:t>Foursquare Venue Data</a:t>
          </a:r>
        </a:p>
      </dgm:t>
    </dgm:pt>
    <dgm:pt modelId="{67DF1F1A-A296-43E3-B170-6B5AE7CD942D}" type="parTrans" cxnId="{8F2CD0C9-83FD-4405-8CE2-6D39E8424F30}">
      <dgm:prSet/>
      <dgm:spPr/>
      <dgm:t>
        <a:bodyPr/>
        <a:lstStyle/>
        <a:p>
          <a:endParaRPr lang="en-US"/>
        </a:p>
      </dgm:t>
    </dgm:pt>
    <dgm:pt modelId="{0E8735BB-5C88-4CCA-9AA1-1959F6DEE5FD}" type="sibTrans" cxnId="{8F2CD0C9-83FD-4405-8CE2-6D39E8424F30}">
      <dgm:prSet/>
      <dgm:spPr/>
      <dgm:t>
        <a:bodyPr/>
        <a:lstStyle/>
        <a:p>
          <a:endParaRPr lang="en-US"/>
        </a:p>
      </dgm:t>
    </dgm:pt>
    <dgm:pt modelId="{DF3B401E-1764-4FDD-BB1F-87A18E127AD3}">
      <dgm:prSet custT="1"/>
      <dgm:spPr/>
      <dgm:t>
        <a:bodyPr/>
        <a:lstStyle/>
        <a:p>
          <a:r>
            <a:rPr lang="en-US" sz="2800" dirty="0"/>
            <a:t>London Borough Profiles</a:t>
          </a:r>
        </a:p>
      </dgm:t>
    </dgm:pt>
    <dgm:pt modelId="{3F01C373-0BB0-4AAB-9FB5-5A9501F98431}" type="parTrans" cxnId="{183D8A00-4F84-4923-8438-80A4FCD40161}">
      <dgm:prSet/>
      <dgm:spPr/>
      <dgm:t>
        <a:bodyPr/>
        <a:lstStyle/>
        <a:p>
          <a:endParaRPr lang="en-US"/>
        </a:p>
      </dgm:t>
    </dgm:pt>
    <dgm:pt modelId="{26319584-591E-4970-AA2E-E4F3CFEB8919}" type="sibTrans" cxnId="{183D8A00-4F84-4923-8438-80A4FCD40161}">
      <dgm:prSet/>
      <dgm:spPr/>
      <dgm:t>
        <a:bodyPr/>
        <a:lstStyle/>
        <a:p>
          <a:endParaRPr lang="en-US"/>
        </a:p>
      </dgm:t>
    </dgm:pt>
    <dgm:pt modelId="{9FA491C9-12A7-4B52-8556-6D7D6AA752BF}" type="pres">
      <dgm:prSet presAssocID="{27359FC8-54A5-41A4-ABAA-B509EC604FF9}" presName="vert0" presStyleCnt="0">
        <dgm:presLayoutVars>
          <dgm:dir/>
          <dgm:animOne val="branch"/>
          <dgm:animLvl val="lvl"/>
        </dgm:presLayoutVars>
      </dgm:prSet>
      <dgm:spPr/>
    </dgm:pt>
    <dgm:pt modelId="{0452642F-0D50-41CD-8962-4B0C96029498}" type="pres">
      <dgm:prSet presAssocID="{862BE36B-BBF9-4B4E-AED6-C4ED4DA4E58E}" presName="thickLine" presStyleLbl="alignNode1" presStyleIdx="0" presStyleCnt="3"/>
      <dgm:spPr/>
    </dgm:pt>
    <dgm:pt modelId="{9B82586B-3A2E-4209-B90F-DC97C885B82A}" type="pres">
      <dgm:prSet presAssocID="{862BE36B-BBF9-4B4E-AED6-C4ED4DA4E58E}" presName="horz1" presStyleCnt="0"/>
      <dgm:spPr/>
    </dgm:pt>
    <dgm:pt modelId="{C0525B92-81FC-4FD6-B98C-FBA98DB30AC4}" type="pres">
      <dgm:prSet presAssocID="{862BE36B-BBF9-4B4E-AED6-C4ED4DA4E58E}" presName="tx1" presStyleLbl="revTx" presStyleIdx="0" presStyleCnt="3"/>
      <dgm:spPr/>
    </dgm:pt>
    <dgm:pt modelId="{280F5D54-736B-47F7-A136-370694791C3F}" type="pres">
      <dgm:prSet presAssocID="{862BE36B-BBF9-4B4E-AED6-C4ED4DA4E58E}" presName="vert1" presStyleCnt="0"/>
      <dgm:spPr/>
    </dgm:pt>
    <dgm:pt modelId="{A127A214-F512-4850-BDB0-617C020BC03C}" type="pres">
      <dgm:prSet presAssocID="{112366B7-7EA1-4A77-95D5-E46A8272D48E}" presName="thickLine" presStyleLbl="alignNode1" presStyleIdx="1" presStyleCnt="3"/>
      <dgm:spPr/>
    </dgm:pt>
    <dgm:pt modelId="{9B0F636F-452B-4184-A052-9F44946FBD72}" type="pres">
      <dgm:prSet presAssocID="{112366B7-7EA1-4A77-95D5-E46A8272D48E}" presName="horz1" presStyleCnt="0"/>
      <dgm:spPr/>
    </dgm:pt>
    <dgm:pt modelId="{31F2AC6C-691B-4CD0-9BCF-2D9F67741708}" type="pres">
      <dgm:prSet presAssocID="{112366B7-7EA1-4A77-95D5-E46A8272D48E}" presName="tx1" presStyleLbl="revTx" presStyleIdx="1" presStyleCnt="3"/>
      <dgm:spPr/>
    </dgm:pt>
    <dgm:pt modelId="{C49C9E36-BCFE-4A39-BC23-8AC14C84272E}" type="pres">
      <dgm:prSet presAssocID="{112366B7-7EA1-4A77-95D5-E46A8272D48E}" presName="vert1" presStyleCnt="0"/>
      <dgm:spPr/>
    </dgm:pt>
    <dgm:pt modelId="{A1E75CA5-7070-46F1-850F-F1712CA40E66}" type="pres">
      <dgm:prSet presAssocID="{DF3B401E-1764-4FDD-BB1F-87A18E127AD3}" presName="thickLine" presStyleLbl="alignNode1" presStyleIdx="2" presStyleCnt="3"/>
      <dgm:spPr/>
    </dgm:pt>
    <dgm:pt modelId="{5449D484-F542-4348-9D9D-7EB061D1B05B}" type="pres">
      <dgm:prSet presAssocID="{DF3B401E-1764-4FDD-BB1F-87A18E127AD3}" presName="horz1" presStyleCnt="0"/>
      <dgm:spPr/>
    </dgm:pt>
    <dgm:pt modelId="{8F26F492-C407-4C90-A2FB-C82EFFE97439}" type="pres">
      <dgm:prSet presAssocID="{DF3B401E-1764-4FDD-BB1F-87A18E127AD3}" presName="tx1" presStyleLbl="revTx" presStyleIdx="2" presStyleCnt="3"/>
      <dgm:spPr/>
    </dgm:pt>
    <dgm:pt modelId="{C154A8C6-9E63-4F3E-AC79-CCE4334DA24A}" type="pres">
      <dgm:prSet presAssocID="{DF3B401E-1764-4FDD-BB1F-87A18E127AD3}" presName="vert1" presStyleCnt="0"/>
      <dgm:spPr/>
    </dgm:pt>
  </dgm:ptLst>
  <dgm:cxnLst>
    <dgm:cxn modelId="{183D8A00-4F84-4923-8438-80A4FCD40161}" srcId="{27359FC8-54A5-41A4-ABAA-B509EC604FF9}" destId="{DF3B401E-1764-4FDD-BB1F-87A18E127AD3}" srcOrd="2" destOrd="0" parTransId="{3F01C373-0BB0-4AAB-9FB5-5A9501F98431}" sibTransId="{26319584-591E-4970-AA2E-E4F3CFEB8919}"/>
    <dgm:cxn modelId="{E958450F-067D-4305-AE67-975EF95260F4}" srcId="{27359FC8-54A5-41A4-ABAA-B509EC604FF9}" destId="{862BE36B-BBF9-4B4E-AED6-C4ED4DA4E58E}" srcOrd="0" destOrd="0" parTransId="{F455B9DE-BA38-4B8B-B855-2D5C81138A5A}" sibTransId="{30877A5B-46F2-47F5-8B0E-9A0CB3A30B16}"/>
    <dgm:cxn modelId="{05A51C60-2E88-486F-89F4-9458358066ED}" type="presOf" srcId="{862BE36B-BBF9-4B4E-AED6-C4ED4DA4E58E}" destId="{C0525B92-81FC-4FD6-B98C-FBA98DB30AC4}" srcOrd="0" destOrd="0" presId="urn:microsoft.com/office/officeart/2008/layout/LinedList"/>
    <dgm:cxn modelId="{A8F39B86-AD92-4CEE-9BB5-DE46598D5BEA}" type="presOf" srcId="{27359FC8-54A5-41A4-ABAA-B509EC604FF9}" destId="{9FA491C9-12A7-4B52-8556-6D7D6AA752BF}" srcOrd="0" destOrd="0" presId="urn:microsoft.com/office/officeart/2008/layout/LinedList"/>
    <dgm:cxn modelId="{41BE648C-6E49-4AC6-A1FC-A740ECD6FF1E}" type="presOf" srcId="{112366B7-7EA1-4A77-95D5-E46A8272D48E}" destId="{31F2AC6C-691B-4CD0-9BCF-2D9F67741708}" srcOrd="0" destOrd="0" presId="urn:microsoft.com/office/officeart/2008/layout/LinedList"/>
    <dgm:cxn modelId="{8F9ED1C8-5FC4-42E2-840A-08B497FA5F98}" type="presOf" srcId="{DF3B401E-1764-4FDD-BB1F-87A18E127AD3}" destId="{8F26F492-C407-4C90-A2FB-C82EFFE97439}" srcOrd="0" destOrd="0" presId="urn:microsoft.com/office/officeart/2008/layout/LinedList"/>
    <dgm:cxn modelId="{8F2CD0C9-83FD-4405-8CE2-6D39E8424F30}" srcId="{27359FC8-54A5-41A4-ABAA-B509EC604FF9}" destId="{112366B7-7EA1-4A77-95D5-E46A8272D48E}" srcOrd="1" destOrd="0" parTransId="{67DF1F1A-A296-43E3-B170-6B5AE7CD942D}" sibTransId="{0E8735BB-5C88-4CCA-9AA1-1959F6DEE5FD}"/>
    <dgm:cxn modelId="{41D08990-D7FD-4464-AD57-588EA56FE489}" type="presParOf" srcId="{9FA491C9-12A7-4B52-8556-6D7D6AA752BF}" destId="{0452642F-0D50-41CD-8962-4B0C96029498}" srcOrd="0" destOrd="0" presId="urn:microsoft.com/office/officeart/2008/layout/LinedList"/>
    <dgm:cxn modelId="{CC35FF89-56E9-4926-9CDB-9996D177D490}" type="presParOf" srcId="{9FA491C9-12A7-4B52-8556-6D7D6AA752BF}" destId="{9B82586B-3A2E-4209-B90F-DC97C885B82A}" srcOrd="1" destOrd="0" presId="urn:microsoft.com/office/officeart/2008/layout/LinedList"/>
    <dgm:cxn modelId="{9F1735C4-78E8-4635-941A-5E757D6590C5}" type="presParOf" srcId="{9B82586B-3A2E-4209-B90F-DC97C885B82A}" destId="{C0525B92-81FC-4FD6-B98C-FBA98DB30AC4}" srcOrd="0" destOrd="0" presId="urn:microsoft.com/office/officeart/2008/layout/LinedList"/>
    <dgm:cxn modelId="{24772C98-9CA5-4FC3-9511-68B3469F3467}" type="presParOf" srcId="{9B82586B-3A2E-4209-B90F-DC97C885B82A}" destId="{280F5D54-736B-47F7-A136-370694791C3F}" srcOrd="1" destOrd="0" presId="urn:microsoft.com/office/officeart/2008/layout/LinedList"/>
    <dgm:cxn modelId="{FD1F223A-FE0D-47AE-B855-133D0798D5D7}" type="presParOf" srcId="{9FA491C9-12A7-4B52-8556-6D7D6AA752BF}" destId="{A127A214-F512-4850-BDB0-617C020BC03C}" srcOrd="2" destOrd="0" presId="urn:microsoft.com/office/officeart/2008/layout/LinedList"/>
    <dgm:cxn modelId="{8917B8DA-3531-4775-9DDE-940B086BA540}" type="presParOf" srcId="{9FA491C9-12A7-4B52-8556-6D7D6AA752BF}" destId="{9B0F636F-452B-4184-A052-9F44946FBD72}" srcOrd="3" destOrd="0" presId="urn:microsoft.com/office/officeart/2008/layout/LinedList"/>
    <dgm:cxn modelId="{F9D0311A-F62D-462D-BD43-CFC2077564CA}" type="presParOf" srcId="{9B0F636F-452B-4184-A052-9F44946FBD72}" destId="{31F2AC6C-691B-4CD0-9BCF-2D9F67741708}" srcOrd="0" destOrd="0" presId="urn:microsoft.com/office/officeart/2008/layout/LinedList"/>
    <dgm:cxn modelId="{6BCC0C28-AA74-4AF6-A120-23FD2D73681A}" type="presParOf" srcId="{9B0F636F-452B-4184-A052-9F44946FBD72}" destId="{C49C9E36-BCFE-4A39-BC23-8AC14C84272E}" srcOrd="1" destOrd="0" presId="urn:microsoft.com/office/officeart/2008/layout/LinedList"/>
    <dgm:cxn modelId="{3196446F-5262-4E02-83DB-90BBEAF02335}" type="presParOf" srcId="{9FA491C9-12A7-4B52-8556-6D7D6AA752BF}" destId="{A1E75CA5-7070-46F1-850F-F1712CA40E66}" srcOrd="4" destOrd="0" presId="urn:microsoft.com/office/officeart/2008/layout/LinedList"/>
    <dgm:cxn modelId="{7DE12E9F-5192-463D-99F4-17519EA7D54A}" type="presParOf" srcId="{9FA491C9-12A7-4B52-8556-6D7D6AA752BF}" destId="{5449D484-F542-4348-9D9D-7EB061D1B05B}" srcOrd="5" destOrd="0" presId="urn:microsoft.com/office/officeart/2008/layout/LinedList"/>
    <dgm:cxn modelId="{D1B62B92-4F2C-4B59-B778-8732E70BF999}" type="presParOf" srcId="{5449D484-F542-4348-9D9D-7EB061D1B05B}" destId="{8F26F492-C407-4C90-A2FB-C82EFFE97439}" srcOrd="0" destOrd="0" presId="urn:microsoft.com/office/officeart/2008/layout/LinedList"/>
    <dgm:cxn modelId="{E84A83B4-97EE-44FB-A6FD-792A615A5130}" type="presParOf" srcId="{5449D484-F542-4348-9D9D-7EB061D1B05B}" destId="{C154A8C6-9E63-4F3E-AC79-CCE4334DA24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83A06F7-659F-4D2B-A5FE-EF70DC266148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31B8A8D-D013-4D6F-BE4D-713A58F99EB6}">
      <dgm:prSet custT="1"/>
      <dgm:spPr/>
      <dgm:t>
        <a:bodyPr/>
        <a:lstStyle/>
        <a:p>
          <a:r>
            <a:rPr lang="en-US" sz="2800" dirty="0"/>
            <a:t>Exploratory Data Analysis</a:t>
          </a:r>
        </a:p>
      </dgm:t>
    </dgm:pt>
    <dgm:pt modelId="{6D93C5C1-020A-4172-8DE0-420F982AA37B}" type="parTrans" cxnId="{C4581713-31BD-44FF-B2A3-B41947850EF5}">
      <dgm:prSet/>
      <dgm:spPr/>
      <dgm:t>
        <a:bodyPr/>
        <a:lstStyle/>
        <a:p>
          <a:endParaRPr lang="en-US"/>
        </a:p>
      </dgm:t>
    </dgm:pt>
    <dgm:pt modelId="{E8C8B706-11D1-46F0-93DA-BE33401D2517}" type="sibTrans" cxnId="{C4581713-31BD-44FF-B2A3-B41947850EF5}">
      <dgm:prSet/>
      <dgm:spPr/>
      <dgm:t>
        <a:bodyPr/>
        <a:lstStyle/>
        <a:p>
          <a:endParaRPr lang="en-US"/>
        </a:p>
      </dgm:t>
    </dgm:pt>
    <dgm:pt modelId="{540A63DA-A319-4C1B-9A3A-9EDD175F8120}">
      <dgm:prSet custT="1"/>
      <dgm:spPr/>
      <dgm:t>
        <a:bodyPr/>
        <a:lstStyle/>
        <a:p>
          <a:r>
            <a:rPr lang="en-US" sz="2800" dirty="0"/>
            <a:t>K-Means Clustering</a:t>
          </a:r>
        </a:p>
      </dgm:t>
    </dgm:pt>
    <dgm:pt modelId="{90DAEBF8-25DF-4F82-8EB2-2631F857EF7B}" type="parTrans" cxnId="{3DD6FE92-DC90-4325-9753-08DC1D27E78C}">
      <dgm:prSet/>
      <dgm:spPr/>
      <dgm:t>
        <a:bodyPr/>
        <a:lstStyle/>
        <a:p>
          <a:endParaRPr lang="en-US"/>
        </a:p>
      </dgm:t>
    </dgm:pt>
    <dgm:pt modelId="{2BA34CEE-798A-46C7-83E0-289AD6BB3DEE}" type="sibTrans" cxnId="{3DD6FE92-DC90-4325-9753-08DC1D27E78C}">
      <dgm:prSet/>
      <dgm:spPr/>
      <dgm:t>
        <a:bodyPr/>
        <a:lstStyle/>
        <a:p>
          <a:endParaRPr lang="en-US"/>
        </a:p>
      </dgm:t>
    </dgm:pt>
    <dgm:pt modelId="{68627E56-BC5B-43E8-949A-B60F737EA564}">
      <dgm:prSet custT="1"/>
      <dgm:spPr/>
      <dgm:t>
        <a:bodyPr/>
        <a:lstStyle/>
        <a:p>
          <a:r>
            <a:rPr lang="en-US" sz="2800" dirty="0"/>
            <a:t>Silhouette Score</a:t>
          </a:r>
        </a:p>
      </dgm:t>
    </dgm:pt>
    <dgm:pt modelId="{FE9668BF-D264-4FE9-96B6-BE4645F0573E}" type="parTrans" cxnId="{C72AC5A5-1FBE-4E34-9D08-84B0C55A7A1B}">
      <dgm:prSet/>
      <dgm:spPr/>
      <dgm:t>
        <a:bodyPr/>
        <a:lstStyle/>
        <a:p>
          <a:endParaRPr lang="en-US"/>
        </a:p>
      </dgm:t>
    </dgm:pt>
    <dgm:pt modelId="{C20C6E7A-4482-4DD6-8500-519E2C5D05FF}" type="sibTrans" cxnId="{C72AC5A5-1FBE-4E34-9D08-84B0C55A7A1B}">
      <dgm:prSet/>
      <dgm:spPr/>
      <dgm:t>
        <a:bodyPr/>
        <a:lstStyle/>
        <a:p>
          <a:endParaRPr lang="en-US"/>
        </a:p>
      </dgm:t>
    </dgm:pt>
    <dgm:pt modelId="{1215A3AF-6032-4E0E-9410-DB76981CE936}">
      <dgm:prSet custT="1"/>
      <dgm:spPr/>
      <dgm:t>
        <a:bodyPr/>
        <a:lstStyle/>
        <a:p>
          <a:r>
            <a:rPr lang="en-US" sz="2800" dirty="0"/>
            <a:t>Sorting </a:t>
          </a:r>
        </a:p>
      </dgm:t>
    </dgm:pt>
    <dgm:pt modelId="{633D08E2-4F1C-4141-B73F-605E111A9D8A}" type="parTrans" cxnId="{68EDF3D1-135D-45E2-ADAC-6B13DF57B42B}">
      <dgm:prSet/>
      <dgm:spPr/>
      <dgm:t>
        <a:bodyPr/>
        <a:lstStyle/>
        <a:p>
          <a:endParaRPr lang="en-SG"/>
        </a:p>
      </dgm:t>
    </dgm:pt>
    <dgm:pt modelId="{D1FDBF17-A3AB-417D-AA34-65016CBB3D8B}" type="sibTrans" cxnId="{68EDF3D1-135D-45E2-ADAC-6B13DF57B42B}">
      <dgm:prSet/>
      <dgm:spPr/>
      <dgm:t>
        <a:bodyPr/>
        <a:lstStyle/>
        <a:p>
          <a:endParaRPr lang="en-SG"/>
        </a:p>
      </dgm:t>
    </dgm:pt>
    <dgm:pt modelId="{AA0CB4C8-D88B-4985-8FAB-924F60581CF1}" type="pres">
      <dgm:prSet presAssocID="{183A06F7-659F-4D2B-A5FE-EF70DC266148}" presName="vert0" presStyleCnt="0">
        <dgm:presLayoutVars>
          <dgm:dir/>
          <dgm:animOne val="branch"/>
          <dgm:animLvl val="lvl"/>
        </dgm:presLayoutVars>
      </dgm:prSet>
      <dgm:spPr/>
    </dgm:pt>
    <dgm:pt modelId="{D1F16C3F-0235-41B6-833B-B028C13D1C05}" type="pres">
      <dgm:prSet presAssocID="{831B8A8D-D013-4D6F-BE4D-713A58F99EB6}" presName="thickLine" presStyleLbl="alignNode1" presStyleIdx="0" presStyleCnt="4"/>
      <dgm:spPr/>
    </dgm:pt>
    <dgm:pt modelId="{8556AF40-EDCE-42E6-8EF9-862752EDBC31}" type="pres">
      <dgm:prSet presAssocID="{831B8A8D-D013-4D6F-BE4D-713A58F99EB6}" presName="horz1" presStyleCnt="0"/>
      <dgm:spPr/>
    </dgm:pt>
    <dgm:pt modelId="{46117570-AD80-47C3-A7C1-ABA3D3CC7403}" type="pres">
      <dgm:prSet presAssocID="{831B8A8D-D013-4D6F-BE4D-713A58F99EB6}" presName="tx1" presStyleLbl="revTx" presStyleIdx="0" presStyleCnt="4"/>
      <dgm:spPr/>
    </dgm:pt>
    <dgm:pt modelId="{E127BF94-A9F9-4E85-976C-C44DC1615B68}" type="pres">
      <dgm:prSet presAssocID="{831B8A8D-D013-4D6F-BE4D-713A58F99EB6}" presName="vert1" presStyleCnt="0"/>
      <dgm:spPr/>
    </dgm:pt>
    <dgm:pt modelId="{29CA066D-94C9-43D1-8A74-7AF841F36218}" type="pres">
      <dgm:prSet presAssocID="{540A63DA-A319-4C1B-9A3A-9EDD175F8120}" presName="thickLine" presStyleLbl="alignNode1" presStyleIdx="1" presStyleCnt="4"/>
      <dgm:spPr/>
    </dgm:pt>
    <dgm:pt modelId="{6F109D15-F501-42B9-8DF1-75849DB925C1}" type="pres">
      <dgm:prSet presAssocID="{540A63DA-A319-4C1B-9A3A-9EDD175F8120}" presName="horz1" presStyleCnt="0"/>
      <dgm:spPr/>
    </dgm:pt>
    <dgm:pt modelId="{19DA6FD6-CB87-4BFC-840E-F5A1BA6D5E15}" type="pres">
      <dgm:prSet presAssocID="{540A63DA-A319-4C1B-9A3A-9EDD175F8120}" presName="tx1" presStyleLbl="revTx" presStyleIdx="1" presStyleCnt="4"/>
      <dgm:spPr/>
    </dgm:pt>
    <dgm:pt modelId="{D33478F9-C01C-472D-B580-679DA6B12DF6}" type="pres">
      <dgm:prSet presAssocID="{540A63DA-A319-4C1B-9A3A-9EDD175F8120}" presName="vert1" presStyleCnt="0"/>
      <dgm:spPr/>
    </dgm:pt>
    <dgm:pt modelId="{D725AACD-8748-423C-B07B-626CC23809E5}" type="pres">
      <dgm:prSet presAssocID="{68627E56-BC5B-43E8-949A-B60F737EA564}" presName="thickLine" presStyleLbl="alignNode1" presStyleIdx="2" presStyleCnt="4"/>
      <dgm:spPr/>
    </dgm:pt>
    <dgm:pt modelId="{690232F9-7640-4132-84F3-51B0B369433B}" type="pres">
      <dgm:prSet presAssocID="{68627E56-BC5B-43E8-949A-B60F737EA564}" presName="horz1" presStyleCnt="0"/>
      <dgm:spPr/>
    </dgm:pt>
    <dgm:pt modelId="{60DC4B36-1136-4DC7-B359-0B6738892602}" type="pres">
      <dgm:prSet presAssocID="{68627E56-BC5B-43E8-949A-B60F737EA564}" presName="tx1" presStyleLbl="revTx" presStyleIdx="2" presStyleCnt="4"/>
      <dgm:spPr/>
    </dgm:pt>
    <dgm:pt modelId="{21504AFE-FCC3-461B-8683-FDA0CFD30ED6}" type="pres">
      <dgm:prSet presAssocID="{68627E56-BC5B-43E8-949A-B60F737EA564}" presName="vert1" presStyleCnt="0"/>
      <dgm:spPr/>
    </dgm:pt>
    <dgm:pt modelId="{747728B3-8EC2-4759-9B07-AF05D7207D1D}" type="pres">
      <dgm:prSet presAssocID="{1215A3AF-6032-4E0E-9410-DB76981CE936}" presName="thickLine" presStyleLbl="alignNode1" presStyleIdx="3" presStyleCnt="4"/>
      <dgm:spPr/>
    </dgm:pt>
    <dgm:pt modelId="{52DE0FE0-CB88-4BA3-8D8F-DEE80A6ED7B6}" type="pres">
      <dgm:prSet presAssocID="{1215A3AF-6032-4E0E-9410-DB76981CE936}" presName="horz1" presStyleCnt="0"/>
      <dgm:spPr/>
    </dgm:pt>
    <dgm:pt modelId="{DDCFADD5-A757-4F04-85EA-E6BB96E58C48}" type="pres">
      <dgm:prSet presAssocID="{1215A3AF-6032-4E0E-9410-DB76981CE936}" presName="tx1" presStyleLbl="revTx" presStyleIdx="3" presStyleCnt="4"/>
      <dgm:spPr/>
    </dgm:pt>
    <dgm:pt modelId="{ECE24261-0795-403B-A599-7274385DCBFC}" type="pres">
      <dgm:prSet presAssocID="{1215A3AF-6032-4E0E-9410-DB76981CE936}" presName="vert1" presStyleCnt="0"/>
      <dgm:spPr/>
    </dgm:pt>
  </dgm:ptLst>
  <dgm:cxnLst>
    <dgm:cxn modelId="{D325BB0C-5521-44B0-9453-88DCB86C1EF8}" type="presOf" srcId="{1215A3AF-6032-4E0E-9410-DB76981CE936}" destId="{DDCFADD5-A757-4F04-85EA-E6BB96E58C48}" srcOrd="0" destOrd="0" presId="urn:microsoft.com/office/officeart/2008/layout/LinedList"/>
    <dgm:cxn modelId="{93E0230E-E27B-49DE-B99D-3975824BE5A3}" type="presOf" srcId="{540A63DA-A319-4C1B-9A3A-9EDD175F8120}" destId="{19DA6FD6-CB87-4BFC-840E-F5A1BA6D5E15}" srcOrd="0" destOrd="0" presId="urn:microsoft.com/office/officeart/2008/layout/LinedList"/>
    <dgm:cxn modelId="{C4581713-31BD-44FF-B2A3-B41947850EF5}" srcId="{183A06F7-659F-4D2B-A5FE-EF70DC266148}" destId="{831B8A8D-D013-4D6F-BE4D-713A58F99EB6}" srcOrd="0" destOrd="0" parTransId="{6D93C5C1-020A-4172-8DE0-420F982AA37B}" sibTransId="{E8C8B706-11D1-46F0-93DA-BE33401D2517}"/>
    <dgm:cxn modelId="{F5BE3942-47DE-4BD3-B46C-C50779E01B61}" type="presOf" srcId="{68627E56-BC5B-43E8-949A-B60F737EA564}" destId="{60DC4B36-1136-4DC7-B359-0B6738892602}" srcOrd="0" destOrd="0" presId="urn:microsoft.com/office/officeart/2008/layout/LinedList"/>
    <dgm:cxn modelId="{9B1C4358-30A4-4514-A628-C5D4A349D436}" type="presOf" srcId="{831B8A8D-D013-4D6F-BE4D-713A58F99EB6}" destId="{46117570-AD80-47C3-A7C1-ABA3D3CC7403}" srcOrd="0" destOrd="0" presId="urn:microsoft.com/office/officeart/2008/layout/LinedList"/>
    <dgm:cxn modelId="{D952A95A-E30B-4CC3-9369-D929AD0471E8}" type="presOf" srcId="{183A06F7-659F-4D2B-A5FE-EF70DC266148}" destId="{AA0CB4C8-D88B-4985-8FAB-924F60581CF1}" srcOrd="0" destOrd="0" presId="urn:microsoft.com/office/officeart/2008/layout/LinedList"/>
    <dgm:cxn modelId="{3DD6FE92-DC90-4325-9753-08DC1D27E78C}" srcId="{183A06F7-659F-4D2B-A5FE-EF70DC266148}" destId="{540A63DA-A319-4C1B-9A3A-9EDD175F8120}" srcOrd="1" destOrd="0" parTransId="{90DAEBF8-25DF-4F82-8EB2-2631F857EF7B}" sibTransId="{2BA34CEE-798A-46C7-83E0-289AD6BB3DEE}"/>
    <dgm:cxn modelId="{C72AC5A5-1FBE-4E34-9D08-84B0C55A7A1B}" srcId="{183A06F7-659F-4D2B-A5FE-EF70DC266148}" destId="{68627E56-BC5B-43E8-949A-B60F737EA564}" srcOrd="2" destOrd="0" parTransId="{FE9668BF-D264-4FE9-96B6-BE4645F0573E}" sibTransId="{C20C6E7A-4482-4DD6-8500-519E2C5D05FF}"/>
    <dgm:cxn modelId="{68EDF3D1-135D-45E2-ADAC-6B13DF57B42B}" srcId="{183A06F7-659F-4D2B-A5FE-EF70DC266148}" destId="{1215A3AF-6032-4E0E-9410-DB76981CE936}" srcOrd="3" destOrd="0" parTransId="{633D08E2-4F1C-4141-B73F-605E111A9D8A}" sibTransId="{D1FDBF17-A3AB-417D-AA34-65016CBB3D8B}"/>
    <dgm:cxn modelId="{44C22CFE-59E3-46BB-A212-33C9A7B58FA7}" type="presParOf" srcId="{AA0CB4C8-D88B-4985-8FAB-924F60581CF1}" destId="{D1F16C3F-0235-41B6-833B-B028C13D1C05}" srcOrd="0" destOrd="0" presId="urn:microsoft.com/office/officeart/2008/layout/LinedList"/>
    <dgm:cxn modelId="{89DA24F1-C037-4488-B9DD-AB9B69A238EF}" type="presParOf" srcId="{AA0CB4C8-D88B-4985-8FAB-924F60581CF1}" destId="{8556AF40-EDCE-42E6-8EF9-862752EDBC31}" srcOrd="1" destOrd="0" presId="urn:microsoft.com/office/officeart/2008/layout/LinedList"/>
    <dgm:cxn modelId="{06C74CCE-02C7-493F-A3CA-814886111124}" type="presParOf" srcId="{8556AF40-EDCE-42E6-8EF9-862752EDBC31}" destId="{46117570-AD80-47C3-A7C1-ABA3D3CC7403}" srcOrd="0" destOrd="0" presId="urn:microsoft.com/office/officeart/2008/layout/LinedList"/>
    <dgm:cxn modelId="{2A5D5A8E-4ED1-40F5-84B1-0B99FCDADB76}" type="presParOf" srcId="{8556AF40-EDCE-42E6-8EF9-862752EDBC31}" destId="{E127BF94-A9F9-4E85-976C-C44DC1615B68}" srcOrd="1" destOrd="0" presId="urn:microsoft.com/office/officeart/2008/layout/LinedList"/>
    <dgm:cxn modelId="{024A8835-C305-4B0A-BC31-414EE9E75733}" type="presParOf" srcId="{AA0CB4C8-D88B-4985-8FAB-924F60581CF1}" destId="{29CA066D-94C9-43D1-8A74-7AF841F36218}" srcOrd="2" destOrd="0" presId="urn:microsoft.com/office/officeart/2008/layout/LinedList"/>
    <dgm:cxn modelId="{45EF6493-0CA8-413E-9D95-997289AFFB0A}" type="presParOf" srcId="{AA0CB4C8-D88B-4985-8FAB-924F60581CF1}" destId="{6F109D15-F501-42B9-8DF1-75849DB925C1}" srcOrd="3" destOrd="0" presId="urn:microsoft.com/office/officeart/2008/layout/LinedList"/>
    <dgm:cxn modelId="{9054D01E-88CB-46CF-9D97-9A45931606F4}" type="presParOf" srcId="{6F109D15-F501-42B9-8DF1-75849DB925C1}" destId="{19DA6FD6-CB87-4BFC-840E-F5A1BA6D5E15}" srcOrd="0" destOrd="0" presId="urn:microsoft.com/office/officeart/2008/layout/LinedList"/>
    <dgm:cxn modelId="{6CD85430-1083-4F2A-BCB0-51D04AA0CD0E}" type="presParOf" srcId="{6F109D15-F501-42B9-8DF1-75849DB925C1}" destId="{D33478F9-C01C-472D-B580-679DA6B12DF6}" srcOrd="1" destOrd="0" presId="urn:microsoft.com/office/officeart/2008/layout/LinedList"/>
    <dgm:cxn modelId="{38B52BC4-5DD2-4395-B074-459F8D13F745}" type="presParOf" srcId="{AA0CB4C8-D88B-4985-8FAB-924F60581CF1}" destId="{D725AACD-8748-423C-B07B-626CC23809E5}" srcOrd="4" destOrd="0" presId="urn:microsoft.com/office/officeart/2008/layout/LinedList"/>
    <dgm:cxn modelId="{4715B953-0494-4E32-B43F-982D0DE4E8BB}" type="presParOf" srcId="{AA0CB4C8-D88B-4985-8FAB-924F60581CF1}" destId="{690232F9-7640-4132-84F3-51B0B369433B}" srcOrd="5" destOrd="0" presId="urn:microsoft.com/office/officeart/2008/layout/LinedList"/>
    <dgm:cxn modelId="{38AAFFD2-A112-4D5E-AB13-6517B6B3DBF5}" type="presParOf" srcId="{690232F9-7640-4132-84F3-51B0B369433B}" destId="{60DC4B36-1136-4DC7-B359-0B6738892602}" srcOrd="0" destOrd="0" presId="urn:microsoft.com/office/officeart/2008/layout/LinedList"/>
    <dgm:cxn modelId="{2DE3C210-8DF2-41E0-8F66-3A0D99851928}" type="presParOf" srcId="{690232F9-7640-4132-84F3-51B0B369433B}" destId="{21504AFE-FCC3-461B-8683-FDA0CFD30ED6}" srcOrd="1" destOrd="0" presId="urn:microsoft.com/office/officeart/2008/layout/LinedList"/>
    <dgm:cxn modelId="{0EAC43E1-7975-42FA-8C00-6BE35401FF8F}" type="presParOf" srcId="{AA0CB4C8-D88B-4985-8FAB-924F60581CF1}" destId="{747728B3-8EC2-4759-9B07-AF05D7207D1D}" srcOrd="6" destOrd="0" presId="urn:microsoft.com/office/officeart/2008/layout/LinedList"/>
    <dgm:cxn modelId="{E096F5C2-7F5E-474A-B46A-A9761594FBC4}" type="presParOf" srcId="{AA0CB4C8-D88B-4985-8FAB-924F60581CF1}" destId="{52DE0FE0-CB88-4BA3-8D8F-DEE80A6ED7B6}" srcOrd="7" destOrd="0" presId="urn:microsoft.com/office/officeart/2008/layout/LinedList"/>
    <dgm:cxn modelId="{FD335FF1-6212-4A57-8F87-CB4F3EF88186}" type="presParOf" srcId="{52DE0FE0-CB88-4BA3-8D8F-DEE80A6ED7B6}" destId="{DDCFADD5-A757-4F04-85EA-E6BB96E58C48}" srcOrd="0" destOrd="0" presId="urn:microsoft.com/office/officeart/2008/layout/LinedList"/>
    <dgm:cxn modelId="{F1CD3E96-4CFD-41B2-918B-2678DC8404D3}" type="presParOf" srcId="{52DE0FE0-CB88-4BA3-8D8F-DEE80A6ED7B6}" destId="{ECE24261-0795-403B-A599-7274385DCBF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359FC8-54A5-41A4-ABAA-B509EC604FF9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62BE36B-BBF9-4B4E-AED6-C4ED4DA4E58E}">
      <dgm:prSet custT="1"/>
      <dgm:spPr/>
      <dgm:t>
        <a:bodyPr/>
        <a:lstStyle/>
        <a:p>
          <a:r>
            <a:rPr lang="en-US" sz="2800" dirty="0"/>
            <a:t>Quiet Lifestyle</a:t>
          </a:r>
        </a:p>
      </dgm:t>
    </dgm:pt>
    <dgm:pt modelId="{F455B9DE-BA38-4B8B-B855-2D5C81138A5A}" type="parTrans" cxnId="{E958450F-067D-4305-AE67-975EF95260F4}">
      <dgm:prSet/>
      <dgm:spPr/>
      <dgm:t>
        <a:bodyPr/>
        <a:lstStyle/>
        <a:p>
          <a:endParaRPr lang="en-US"/>
        </a:p>
      </dgm:t>
    </dgm:pt>
    <dgm:pt modelId="{30877A5B-46F2-47F5-8B0E-9A0CB3A30B16}" type="sibTrans" cxnId="{E958450F-067D-4305-AE67-975EF95260F4}">
      <dgm:prSet/>
      <dgm:spPr/>
      <dgm:t>
        <a:bodyPr/>
        <a:lstStyle/>
        <a:p>
          <a:endParaRPr lang="en-US"/>
        </a:p>
      </dgm:t>
    </dgm:pt>
    <dgm:pt modelId="{112366B7-7EA1-4A77-95D5-E46A8272D48E}">
      <dgm:prSet custT="1"/>
      <dgm:spPr/>
      <dgm:t>
        <a:bodyPr/>
        <a:lstStyle/>
        <a:p>
          <a:r>
            <a:rPr lang="en-US" sz="2800" dirty="0"/>
            <a:t>Lively Environment</a:t>
          </a:r>
        </a:p>
      </dgm:t>
    </dgm:pt>
    <dgm:pt modelId="{67DF1F1A-A296-43E3-B170-6B5AE7CD942D}" type="parTrans" cxnId="{8F2CD0C9-83FD-4405-8CE2-6D39E8424F30}">
      <dgm:prSet/>
      <dgm:spPr/>
      <dgm:t>
        <a:bodyPr/>
        <a:lstStyle/>
        <a:p>
          <a:endParaRPr lang="en-US"/>
        </a:p>
      </dgm:t>
    </dgm:pt>
    <dgm:pt modelId="{0E8735BB-5C88-4CCA-9AA1-1959F6DEE5FD}" type="sibTrans" cxnId="{8F2CD0C9-83FD-4405-8CE2-6D39E8424F30}">
      <dgm:prSet/>
      <dgm:spPr/>
      <dgm:t>
        <a:bodyPr/>
        <a:lstStyle/>
        <a:p>
          <a:endParaRPr lang="en-US"/>
        </a:p>
      </dgm:t>
    </dgm:pt>
    <dgm:pt modelId="{9FA491C9-12A7-4B52-8556-6D7D6AA752BF}" type="pres">
      <dgm:prSet presAssocID="{27359FC8-54A5-41A4-ABAA-B509EC604FF9}" presName="vert0" presStyleCnt="0">
        <dgm:presLayoutVars>
          <dgm:dir/>
          <dgm:animOne val="branch"/>
          <dgm:animLvl val="lvl"/>
        </dgm:presLayoutVars>
      </dgm:prSet>
      <dgm:spPr/>
    </dgm:pt>
    <dgm:pt modelId="{0452642F-0D50-41CD-8962-4B0C96029498}" type="pres">
      <dgm:prSet presAssocID="{862BE36B-BBF9-4B4E-AED6-C4ED4DA4E58E}" presName="thickLine" presStyleLbl="alignNode1" presStyleIdx="0" presStyleCnt="2"/>
      <dgm:spPr/>
    </dgm:pt>
    <dgm:pt modelId="{9B82586B-3A2E-4209-B90F-DC97C885B82A}" type="pres">
      <dgm:prSet presAssocID="{862BE36B-BBF9-4B4E-AED6-C4ED4DA4E58E}" presName="horz1" presStyleCnt="0"/>
      <dgm:spPr/>
    </dgm:pt>
    <dgm:pt modelId="{C0525B92-81FC-4FD6-B98C-FBA98DB30AC4}" type="pres">
      <dgm:prSet presAssocID="{862BE36B-BBF9-4B4E-AED6-C4ED4DA4E58E}" presName="tx1" presStyleLbl="revTx" presStyleIdx="0" presStyleCnt="2"/>
      <dgm:spPr/>
    </dgm:pt>
    <dgm:pt modelId="{280F5D54-736B-47F7-A136-370694791C3F}" type="pres">
      <dgm:prSet presAssocID="{862BE36B-BBF9-4B4E-AED6-C4ED4DA4E58E}" presName="vert1" presStyleCnt="0"/>
      <dgm:spPr/>
    </dgm:pt>
    <dgm:pt modelId="{A127A214-F512-4850-BDB0-617C020BC03C}" type="pres">
      <dgm:prSet presAssocID="{112366B7-7EA1-4A77-95D5-E46A8272D48E}" presName="thickLine" presStyleLbl="alignNode1" presStyleIdx="1" presStyleCnt="2"/>
      <dgm:spPr/>
    </dgm:pt>
    <dgm:pt modelId="{9B0F636F-452B-4184-A052-9F44946FBD72}" type="pres">
      <dgm:prSet presAssocID="{112366B7-7EA1-4A77-95D5-E46A8272D48E}" presName="horz1" presStyleCnt="0"/>
      <dgm:spPr/>
    </dgm:pt>
    <dgm:pt modelId="{31F2AC6C-691B-4CD0-9BCF-2D9F67741708}" type="pres">
      <dgm:prSet presAssocID="{112366B7-7EA1-4A77-95D5-E46A8272D48E}" presName="tx1" presStyleLbl="revTx" presStyleIdx="1" presStyleCnt="2"/>
      <dgm:spPr/>
    </dgm:pt>
    <dgm:pt modelId="{C49C9E36-BCFE-4A39-BC23-8AC14C84272E}" type="pres">
      <dgm:prSet presAssocID="{112366B7-7EA1-4A77-95D5-E46A8272D48E}" presName="vert1" presStyleCnt="0"/>
      <dgm:spPr/>
    </dgm:pt>
  </dgm:ptLst>
  <dgm:cxnLst>
    <dgm:cxn modelId="{E958450F-067D-4305-AE67-975EF95260F4}" srcId="{27359FC8-54A5-41A4-ABAA-B509EC604FF9}" destId="{862BE36B-BBF9-4B4E-AED6-C4ED4DA4E58E}" srcOrd="0" destOrd="0" parTransId="{F455B9DE-BA38-4B8B-B855-2D5C81138A5A}" sibTransId="{30877A5B-46F2-47F5-8B0E-9A0CB3A30B16}"/>
    <dgm:cxn modelId="{05A51C60-2E88-486F-89F4-9458358066ED}" type="presOf" srcId="{862BE36B-BBF9-4B4E-AED6-C4ED4DA4E58E}" destId="{C0525B92-81FC-4FD6-B98C-FBA98DB30AC4}" srcOrd="0" destOrd="0" presId="urn:microsoft.com/office/officeart/2008/layout/LinedList"/>
    <dgm:cxn modelId="{A8F39B86-AD92-4CEE-9BB5-DE46598D5BEA}" type="presOf" srcId="{27359FC8-54A5-41A4-ABAA-B509EC604FF9}" destId="{9FA491C9-12A7-4B52-8556-6D7D6AA752BF}" srcOrd="0" destOrd="0" presId="urn:microsoft.com/office/officeart/2008/layout/LinedList"/>
    <dgm:cxn modelId="{41BE648C-6E49-4AC6-A1FC-A740ECD6FF1E}" type="presOf" srcId="{112366B7-7EA1-4A77-95D5-E46A8272D48E}" destId="{31F2AC6C-691B-4CD0-9BCF-2D9F67741708}" srcOrd="0" destOrd="0" presId="urn:microsoft.com/office/officeart/2008/layout/LinedList"/>
    <dgm:cxn modelId="{8F2CD0C9-83FD-4405-8CE2-6D39E8424F30}" srcId="{27359FC8-54A5-41A4-ABAA-B509EC604FF9}" destId="{112366B7-7EA1-4A77-95D5-E46A8272D48E}" srcOrd="1" destOrd="0" parTransId="{67DF1F1A-A296-43E3-B170-6B5AE7CD942D}" sibTransId="{0E8735BB-5C88-4CCA-9AA1-1959F6DEE5FD}"/>
    <dgm:cxn modelId="{41D08990-D7FD-4464-AD57-588EA56FE489}" type="presParOf" srcId="{9FA491C9-12A7-4B52-8556-6D7D6AA752BF}" destId="{0452642F-0D50-41CD-8962-4B0C96029498}" srcOrd="0" destOrd="0" presId="urn:microsoft.com/office/officeart/2008/layout/LinedList"/>
    <dgm:cxn modelId="{CC35FF89-56E9-4926-9CDB-9996D177D490}" type="presParOf" srcId="{9FA491C9-12A7-4B52-8556-6D7D6AA752BF}" destId="{9B82586B-3A2E-4209-B90F-DC97C885B82A}" srcOrd="1" destOrd="0" presId="urn:microsoft.com/office/officeart/2008/layout/LinedList"/>
    <dgm:cxn modelId="{9F1735C4-78E8-4635-941A-5E757D6590C5}" type="presParOf" srcId="{9B82586B-3A2E-4209-B90F-DC97C885B82A}" destId="{C0525B92-81FC-4FD6-B98C-FBA98DB30AC4}" srcOrd="0" destOrd="0" presId="urn:microsoft.com/office/officeart/2008/layout/LinedList"/>
    <dgm:cxn modelId="{24772C98-9CA5-4FC3-9511-68B3469F3467}" type="presParOf" srcId="{9B82586B-3A2E-4209-B90F-DC97C885B82A}" destId="{280F5D54-736B-47F7-A136-370694791C3F}" srcOrd="1" destOrd="0" presId="urn:microsoft.com/office/officeart/2008/layout/LinedList"/>
    <dgm:cxn modelId="{FD1F223A-FE0D-47AE-B855-133D0798D5D7}" type="presParOf" srcId="{9FA491C9-12A7-4B52-8556-6D7D6AA752BF}" destId="{A127A214-F512-4850-BDB0-617C020BC03C}" srcOrd="2" destOrd="0" presId="urn:microsoft.com/office/officeart/2008/layout/LinedList"/>
    <dgm:cxn modelId="{8917B8DA-3531-4775-9DDE-940B086BA540}" type="presParOf" srcId="{9FA491C9-12A7-4B52-8556-6D7D6AA752BF}" destId="{9B0F636F-452B-4184-A052-9F44946FBD72}" srcOrd="3" destOrd="0" presId="urn:microsoft.com/office/officeart/2008/layout/LinedList"/>
    <dgm:cxn modelId="{F9D0311A-F62D-462D-BD43-CFC2077564CA}" type="presParOf" srcId="{9B0F636F-452B-4184-A052-9F44946FBD72}" destId="{31F2AC6C-691B-4CD0-9BCF-2D9F67741708}" srcOrd="0" destOrd="0" presId="urn:microsoft.com/office/officeart/2008/layout/LinedList"/>
    <dgm:cxn modelId="{6BCC0C28-AA74-4AF6-A120-23FD2D73681A}" type="presParOf" srcId="{9B0F636F-452B-4184-A052-9F44946FBD72}" destId="{C49C9E36-BCFE-4A39-BC23-8AC14C84272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9F157F8-4F05-4207-BF4E-F2968B8AE50E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5A81393-F371-4F6B-96B2-6A5F86E9DF66}">
      <dgm:prSet custT="1"/>
      <dgm:spPr/>
      <dgm:t>
        <a:bodyPr/>
        <a:lstStyle/>
        <a:p>
          <a:r>
            <a:rPr lang="en-US" sz="4000" dirty="0"/>
            <a:t>Barnet </a:t>
          </a:r>
        </a:p>
        <a:p>
          <a:r>
            <a:rPr lang="en-US" sz="2800" dirty="0"/>
            <a:t>if you prefer a quiet lifestyle</a:t>
          </a:r>
          <a:endParaRPr lang="en-US" sz="4000" dirty="0"/>
        </a:p>
      </dgm:t>
    </dgm:pt>
    <dgm:pt modelId="{9C330738-2FFD-423D-B694-B131C63BB162}" type="parTrans" cxnId="{195C0D28-54FC-45AE-94CF-BFDD301DC76A}">
      <dgm:prSet/>
      <dgm:spPr/>
      <dgm:t>
        <a:bodyPr/>
        <a:lstStyle/>
        <a:p>
          <a:endParaRPr lang="en-US"/>
        </a:p>
      </dgm:t>
    </dgm:pt>
    <dgm:pt modelId="{F4092C11-F27C-4DFB-8F64-E86CAF731575}" type="sibTrans" cxnId="{195C0D28-54FC-45AE-94CF-BFDD301DC76A}">
      <dgm:prSet/>
      <dgm:spPr/>
      <dgm:t>
        <a:bodyPr/>
        <a:lstStyle/>
        <a:p>
          <a:endParaRPr lang="en-US"/>
        </a:p>
      </dgm:t>
    </dgm:pt>
    <dgm:pt modelId="{E6534CE9-DA6F-4EC8-A054-2C3189C609BF}">
      <dgm:prSet custT="1"/>
      <dgm:spPr/>
      <dgm:t>
        <a:bodyPr/>
        <a:lstStyle/>
        <a:p>
          <a:r>
            <a:rPr lang="en-US" sz="4000" dirty="0"/>
            <a:t>Harrow or Sutton </a:t>
          </a:r>
        </a:p>
        <a:p>
          <a:r>
            <a:rPr lang="en-US" sz="2800" dirty="0"/>
            <a:t>if you prefer a lively environment</a:t>
          </a:r>
          <a:endParaRPr lang="en-US" sz="4000" dirty="0"/>
        </a:p>
      </dgm:t>
    </dgm:pt>
    <dgm:pt modelId="{FBEFF6CB-4983-46F2-9B34-856F4F0C09C7}" type="parTrans" cxnId="{174659AF-1A89-4A35-A314-8D99206C4F98}">
      <dgm:prSet/>
      <dgm:spPr/>
      <dgm:t>
        <a:bodyPr/>
        <a:lstStyle/>
        <a:p>
          <a:endParaRPr lang="en-US"/>
        </a:p>
      </dgm:t>
    </dgm:pt>
    <dgm:pt modelId="{EDA96D86-B0AC-4134-9A25-CF221D7D49FB}" type="sibTrans" cxnId="{174659AF-1A89-4A35-A314-8D99206C4F98}">
      <dgm:prSet/>
      <dgm:spPr/>
      <dgm:t>
        <a:bodyPr/>
        <a:lstStyle/>
        <a:p>
          <a:endParaRPr lang="en-US"/>
        </a:p>
      </dgm:t>
    </dgm:pt>
    <dgm:pt modelId="{906FFDFA-BF05-484E-9231-7739E4B3A86C}" type="pres">
      <dgm:prSet presAssocID="{29F157F8-4F05-4207-BF4E-F2968B8AE50E}" presName="vert0" presStyleCnt="0">
        <dgm:presLayoutVars>
          <dgm:dir/>
          <dgm:animOne val="branch"/>
          <dgm:animLvl val="lvl"/>
        </dgm:presLayoutVars>
      </dgm:prSet>
      <dgm:spPr/>
    </dgm:pt>
    <dgm:pt modelId="{2A604746-0FA3-4E0E-AED1-2C37521A8203}" type="pres">
      <dgm:prSet presAssocID="{35A81393-F371-4F6B-96B2-6A5F86E9DF66}" presName="thickLine" presStyleLbl="alignNode1" presStyleIdx="0" presStyleCnt="2"/>
      <dgm:spPr/>
    </dgm:pt>
    <dgm:pt modelId="{8B400C55-5DE0-4627-9DD1-CD45413C51E8}" type="pres">
      <dgm:prSet presAssocID="{35A81393-F371-4F6B-96B2-6A5F86E9DF66}" presName="horz1" presStyleCnt="0"/>
      <dgm:spPr/>
    </dgm:pt>
    <dgm:pt modelId="{1032B553-F097-42CE-9EF5-C44FB2DB16A1}" type="pres">
      <dgm:prSet presAssocID="{35A81393-F371-4F6B-96B2-6A5F86E9DF66}" presName="tx1" presStyleLbl="revTx" presStyleIdx="0" presStyleCnt="2"/>
      <dgm:spPr/>
    </dgm:pt>
    <dgm:pt modelId="{AE350E20-F71D-4831-9849-50A6A40AD905}" type="pres">
      <dgm:prSet presAssocID="{35A81393-F371-4F6B-96B2-6A5F86E9DF66}" presName="vert1" presStyleCnt="0"/>
      <dgm:spPr/>
    </dgm:pt>
    <dgm:pt modelId="{D9882F9B-199B-4A04-9366-6B429D737E79}" type="pres">
      <dgm:prSet presAssocID="{E6534CE9-DA6F-4EC8-A054-2C3189C609BF}" presName="thickLine" presStyleLbl="alignNode1" presStyleIdx="1" presStyleCnt="2"/>
      <dgm:spPr/>
    </dgm:pt>
    <dgm:pt modelId="{1E62AC35-3A6C-445A-8970-324A564BF1C2}" type="pres">
      <dgm:prSet presAssocID="{E6534CE9-DA6F-4EC8-A054-2C3189C609BF}" presName="horz1" presStyleCnt="0"/>
      <dgm:spPr/>
    </dgm:pt>
    <dgm:pt modelId="{A79A0417-8926-49BC-AFD6-1CEEC409C904}" type="pres">
      <dgm:prSet presAssocID="{E6534CE9-DA6F-4EC8-A054-2C3189C609BF}" presName="tx1" presStyleLbl="revTx" presStyleIdx="1" presStyleCnt="2"/>
      <dgm:spPr/>
    </dgm:pt>
    <dgm:pt modelId="{A4B7DA85-1343-4F4C-AC3D-E9BCCF5124CF}" type="pres">
      <dgm:prSet presAssocID="{E6534CE9-DA6F-4EC8-A054-2C3189C609BF}" presName="vert1" presStyleCnt="0"/>
      <dgm:spPr/>
    </dgm:pt>
  </dgm:ptLst>
  <dgm:cxnLst>
    <dgm:cxn modelId="{195C0D28-54FC-45AE-94CF-BFDD301DC76A}" srcId="{29F157F8-4F05-4207-BF4E-F2968B8AE50E}" destId="{35A81393-F371-4F6B-96B2-6A5F86E9DF66}" srcOrd="0" destOrd="0" parTransId="{9C330738-2FFD-423D-B694-B131C63BB162}" sibTransId="{F4092C11-F27C-4DFB-8F64-E86CAF731575}"/>
    <dgm:cxn modelId="{31C9B837-A56E-41B8-9C8B-32A4815AC175}" type="presOf" srcId="{E6534CE9-DA6F-4EC8-A054-2C3189C609BF}" destId="{A79A0417-8926-49BC-AFD6-1CEEC409C904}" srcOrd="0" destOrd="0" presId="urn:microsoft.com/office/officeart/2008/layout/LinedList"/>
    <dgm:cxn modelId="{7FD627A3-0ABE-4E4F-81F6-26F3AE150DED}" type="presOf" srcId="{29F157F8-4F05-4207-BF4E-F2968B8AE50E}" destId="{906FFDFA-BF05-484E-9231-7739E4B3A86C}" srcOrd="0" destOrd="0" presId="urn:microsoft.com/office/officeart/2008/layout/LinedList"/>
    <dgm:cxn modelId="{174659AF-1A89-4A35-A314-8D99206C4F98}" srcId="{29F157F8-4F05-4207-BF4E-F2968B8AE50E}" destId="{E6534CE9-DA6F-4EC8-A054-2C3189C609BF}" srcOrd="1" destOrd="0" parTransId="{FBEFF6CB-4983-46F2-9B34-856F4F0C09C7}" sibTransId="{EDA96D86-B0AC-4134-9A25-CF221D7D49FB}"/>
    <dgm:cxn modelId="{321871F0-0F37-489A-8622-21A3FF04F46D}" type="presOf" srcId="{35A81393-F371-4F6B-96B2-6A5F86E9DF66}" destId="{1032B553-F097-42CE-9EF5-C44FB2DB16A1}" srcOrd="0" destOrd="0" presId="urn:microsoft.com/office/officeart/2008/layout/LinedList"/>
    <dgm:cxn modelId="{8B8AC938-6671-4598-B648-463574468986}" type="presParOf" srcId="{906FFDFA-BF05-484E-9231-7739E4B3A86C}" destId="{2A604746-0FA3-4E0E-AED1-2C37521A8203}" srcOrd="0" destOrd="0" presId="urn:microsoft.com/office/officeart/2008/layout/LinedList"/>
    <dgm:cxn modelId="{A94565C9-0184-4A9B-A8DC-CE40CBA5CACB}" type="presParOf" srcId="{906FFDFA-BF05-484E-9231-7739E4B3A86C}" destId="{8B400C55-5DE0-4627-9DD1-CD45413C51E8}" srcOrd="1" destOrd="0" presId="urn:microsoft.com/office/officeart/2008/layout/LinedList"/>
    <dgm:cxn modelId="{599AE364-D1A8-4B6E-AF7B-999419601412}" type="presParOf" srcId="{8B400C55-5DE0-4627-9DD1-CD45413C51E8}" destId="{1032B553-F097-42CE-9EF5-C44FB2DB16A1}" srcOrd="0" destOrd="0" presId="urn:microsoft.com/office/officeart/2008/layout/LinedList"/>
    <dgm:cxn modelId="{B007145B-3C71-4F57-8730-360B93B07F60}" type="presParOf" srcId="{8B400C55-5DE0-4627-9DD1-CD45413C51E8}" destId="{AE350E20-F71D-4831-9849-50A6A40AD905}" srcOrd="1" destOrd="0" presId="urn:microsoft.com/office/officeart/2008/layout/LinedList"/>
    <dgm:cxn modelId="{CFCF0942-8997-4953-96D2-53A4F7A7A1E6}" type="presParOf" srcId="{906FFDFA-BF05-484E-9231-7739E4B3A86C}" destId="{D9882F9B-199B-4A04-9366-6B429D737E79}" srcOrd="2" destOrd="0" presId="urn:microsoft.com/office/officeart/2008/layout/LinedList"/>
    <dgm:cxn modelId="{3CA5ABFF-B609-462B-BE7C-9A1DF6FC605C}" type="presParOf" srcId="{906FFDFA-BF05-484E-9231-7739E4B3A86C}" destId="{1E62AC35-3A6C-445A-8970-324A564BF1C2}" srcOrd="3" destOrd="0" presId="urn:microsoft.com/office/officeart/2008/layout/LinedList"/>
    <dgm:cxn modelId="{C0D1335D-FC3E-47B2-B509-BE38F354488B}" type="presParOf" srcId="{1E62AC35-3A6C-445A-8970-324A564BF1C2}" destId="{A79A0417-8926-49BC-AFD6-1CEEC409C904}" srcOrd="0" destOrd="0" presId="urn:microsoft.com/office/officeart/2008/layout/LinedList"/>
    <dgm:cxn modelId="{7CCCBC91-3F9C-4EC8-8032-483CE100B449}" type="presParOf" srcId="{1E62AC35-3A6C-445A-8970-324A564BF1C2}" destId="{A4B7DA85-1343-4F4C-AC3D-E9BCCF5124C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52642F-0D50-41CD-8962-4B0C96029498}">
      <dsp:nvSpPr>
        <dsp:cNvPr id="0" name=""/>
        <dsp:cNvSpPr/>
      </dsp:nvSpPr>
      <dsp:spPr>
        <a:xfrm>
          <a:off x="0" y="2640"/>
          <a:ext cx="51419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525B92-81FC-4FD6-B98C-FBA98DB30AC4}">
      <dsp:nvSpPr>
        <dsp:cNvPr id="0" name=""/>
        <dsp:cNvSpPr/>
      </dsp:nvSpPr>
      <dsp:spPr>
        <a:xfrm>
          <a:off x="0" y="2640"/>
          <a:ext cx="5141912" cy="18005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Geographical Coordinates of London Neighborhoods</a:t>
          </a:r>
        </a:p>
      </dsp:txBody>
      <dsp:txXfrm>
        <a:off x="0" y="2640"/>
        <a:ext cx="5141912" cy="1800581"/>
      </dsp:txXfrm>
    </dsp:sp>
    <dsp:sp modelId="{A127A214-F512-4850-BDB0-617C020BC03C}">
      <dsp:nvSpPr>
        <dsp:cNvPr id="0" name=""/>
        <dsp:cNvSpPr/>
      </dsp:nvSpPr>
      <dsp:spPr>
        <a:xfrm>
          <a:off x="0" y="1803221"/>
          <a:ext cx="5141912" cy="0"/>
        </a:xfrm>
        <a:prstGeom prst="line">
          <a:avLst/>
        </a:prstGeom>
        <a:solidFill>
          <a:schemeClr val="accent2">
            <a:hueOff val="953895"/>
            <a:satOff val="-21764"/>
            <a:lumOff val="8039"/>
            <a:alphaOff val="0"/>
          </a:schemeClr>
        </a:solidFill>
        <a:ln w="12700" cap="flat" cmpd="sng" algn="ctr">
          <a:solidFill>
            <a:schemeClr val="accent2">
              <a:hueOff val="953895"/>
              <a:satOff val="-21764"/>
              <a:lumOff val="803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F2AC6C-691B-4CD0-9BCF-2D9F67741708}">
      <dsp:nvSpPr>
        <dsp:cNvPr id="0" name=""/>
        <dsp:cNvSpPr/>
      </dsp:nvSpPr>
      <dsp:spPr>
        <a:xfrm>
          <a:off x="0" y="1803221"/>
          <a:ext cx="5141912" cy="18005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Foursquare Venue Data</a:t>
          </a:r>
        </a:p>
      </dsp:txBody>
      <dsp:txXfrm>
        <a:off x="0" y="1803221"/>
        <a:ext cx="5141912" cy="1800581"/>
      </dsp:txXfrm>
    </dsp:sp>
    <dsp:sp modelId="{A1E75CA5-7070-46F1-850F-F1712CA40E66}">
      <dsp:nvSpPr>
        <dsp:cNvPr id="0" name=""/>
        <dsp:cNvSpPr/>
      </dsp:nvSpPr>
      <dsp:spPr>
        <a:xfrm>
          <a:off x="0" y="3603803"/>
          <a:ext cx="5141912" cy="0"/>
        </a:xfrm>
        <a:prstGeom prst="line">
          <a:avLst/>
        </a:prstGeom>
        <a:solidFill>
          <a:schemeClr val="accent2">
            <a:hueOff val="1907789"/>
            <a:satOff val="-43528"/>
            <a:lumOff val="16079"/>
            <a:alphaOff val="0"/>
          </a:schemeClr>
        </a:solidFill>
        <a:ln w="12700" cap="flat" cmpd="sng" algn="ctr">
          <a:solidFill>
            <a:schemeClr val="accent2">
              <a:hueOff val="1907789"/>
              <a:satOff val="-43528"/>
              <a:lumOff val="1607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26F492-C407-4C90-A2FB-C82EFFE97439}">
      <dsp:nvSpPr>
        <dsp:cNvPr id="0" name=""/>
        <dsp:cNvSpPr/>
      </dsp:nvSpPr>
      <dsp:spPr>
        <a:xfrm>
          <a:off x="0" y="3603803"/>
          <a:ext cx="5141912" cy="18005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London Borough Profiles</a:t>
          </a:r>
        </a:p>
      </dsp:txBody>
      <dsp:txXfrm>
        <a:off x="0" y="3603803"/>
        <a:ext cx="5141912" cy="18005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F16C3F-0235-41B6-833B-B028C13D1C05}">
      <dsp:nvSpPr>
        <dsp:cNvPr id="0" name=""/>
        <dsp:cNvSpPr/>
      </dsp:nvSpPr>
      <dsp:spPr>
        <a:xfrm>
          <a:off x="0" y="0"/>
          <a:ext cx="51419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117570-AD80-47C3-A7C1-ABA3D3CC7403}">
      <dsp:nvSpPr>
        <dsp:cNvPr id="0" name=""/>
        <dsp:cNvSpPr/>
      </dsp:nvSpPr>
      <dsp:spPr>
        <a:xfrm>
          <a:off x="0" y="0"/>
          <a:ext cx="5141912" cy="1351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Exploratory Data Analysis</a:t>
          </a:r>
        </a:p>
      </dsp:txBody>
      <dsp:txXfrm>
        <a:off x="0" y="0"/>
        <a:ext cx="5141912" cy="1351756"/>
      </dsp:txXfrm>
    </dsp:sp>
    <dsp:sp modelId="{29CA066D-94C9-43D1-8A74-7AF841F36218}">
      <dsp:nvSpPr>
        <dsp:cNvPr id="0" name=""/>
        <dsp:cNvSpPr/>
      </dsp:nvSpPr>
      <dsp:spPr>
        <a:xfrm>
          <a:off x="0" y="1351756"/>
          <a:ext cx="5141912" cy="0"/>
        </a:xfrm>
        <a:prstGeom prst="line">
          <a:avLst/>
        </a:prstGeom>
        <a:solidFill>
          <a:schemeClr val="accent2">
            <a:hueOff val="635930"/>
            <a:satOff val="-14509"/>
            <a:lumOff val="5360"/>
            <a:alphaOff val="0"/>
          </a:schemeClr>
        </a:solidFill>
        <a:ln w="12700" cap="flat" cmpd="sng" algn="ctr">
          <a:solidFill>
            <a:schemeClr val="accent2">
              <a:hueOff val="635930"/>
              <a:satOff val="-14509"/>
              <a:lumOff val="536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DA6FD6-CB87-4BFC-840E-F5A1BA6D5E15}">
      <dsp:nvSpPr>
        <dsp:cNvPr id="0" name=""/>
        <dsp:cNvSpPr/>
      </dsp:nvSpPr>
      <dsp:spPr>
        <a:xfrm>
          <a:off x="0" y="1351756"/>
          <a:ext cx="5141912" cy="1351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K-Means Clustering</a:t>
          </a:r>
        </a:p>
      </dsp:txBody>
      <dsp:txXfrm>
        <a:off x="0" y="1351756"/>
        <a:ext cx="5141912" cy="1351756"/>
      </dsp:txXfrm>
    </dsp:sp>
    <dsp:sp modelId="{D725AACD-8748-423C-B07B-626CC23809E5}">
      <dsp:nvSpPr>
        <dsp:cNvPr id="0" name=""/>
        <dsp:cNvSpPr/>
      </dsp:nvSpPr>
      <dsp:spPr>
        <a:xfrm>
          <a:off x="0" y="2703512"/>
          <a:ext cx="5141912" cy="0"/>
        </a:xfrm>
        <a:prstGeom prst="line">
          <a:avLst/>
        </a:prstGeom>
        <a:solidFill>
          <a:schemeClr val="accent2">
            <a:hueOff val="1271860"/>
            <a:satOff val="-29019"/>
            <a:lumOff val="10719"/>
            <a:alphaOff val="0"/>
          </a:schemeClr>
        </a:solidFill>
        <a:ln w="12700" cap="flat" cmpd="sng" algn="ctr">
          <a:solidFill>
            <a:schemeClr val="accent2">
              <a:hueOff val="1271860"/>
              <a:satOff val="-29019"/>
              <a:lumOff val="1071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DC4B36-1136-4DC7-B359-0B6738892602}">
      <dsp:nvSpPr>
        <dsp:cNvPr id="0" name=""/>
        <dsp:cNvSpPr/>
      </dsp:nvSpPr>
      <dsp:spPr>
        <a:xfrm>
          <a:off x="0" y="2703512"/>
          <a:ext cx="5141912" cy="1351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Silhouette Score</a:t>
          </a:r>
        </a:p>
      </dsp:txBody>
      <dsp:txXfrm>
        <a:off x="0" y="2703512"/>
        <a:ext cx="5141912" cy="1351756"/>
      </dsp:txXfrm>
    </dsp:sp>
    <dsp:sp modelId="{747728B3-8EC2-4759-9B07-AF05D7207D1D}">
      <dsp:nvSpPr>
        <dsp:cNvPr id="0" name=""/>
        <dsp:cNvSpPr/>
      </dsp:nvSpPr>
      <dsp:spPr>
        <a:xfrm>
          <a:off x="0" y="4055268"/>
          <a:ext cx="5141912" cy="0"/>
        </a:xfrm>
        <a:prstGeom prst="line">
          <a:avLst/>
        </a:prstGeom>
        <a:solidFill>
          <a:schemeClr val="accent2">
            <a:hueOff val="1907789"/>
            <a:satOff val="-43528"/>
            <a:lumOff val="16079"/>
            <a:alphaOff val="0"/>
          </a:schemeClr>
        </a:solidFill>
        <a:ln w="12700" cap="flat" cmpd="sng" algn="ctr">
          <a:solidFill>
            <a:schemeClr val="accent2">
              <a:hueOff val="1907789"/>
              <a:satOff val="-43528"/>
              <a:lumOff val="1607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CFADD5-A757-4F04-85EA-E6BB96E58C48}">
      <dsp:nvSpPr>
        <dsp:cNvPr id="0" name=""/>
        <dsp:cNvSpPr/>
      </dsp:nvSpPr>
      <dsp:spPr>
        <a:xfrm>
          <a:off x="0" y="4055268"/>
          <a:ext cx="5141912" cy="13517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Sorting </a:t>
          </a:r>
        </a:p>
      </dsp:txBody>
      <dsp:txXfrm>
        <a:off x="0" y="4055268"/>
        <a:ext cx="5141912" cy="13517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52642F-0D50-41CD-8962-4B0C96029498}">
      <dsp:nvSpPr>
        <dsp:cNvPr id="0" name=""/>
        <dsp:cNvSpPr/>
      </dsp:nvSpPr>
      <dsp:spPr>
        <a:xfrm>
          <a:off x="0" y="0"/>
          <a:ext cx="504925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525B92-81FC-4FD6-B98C-FBA98DB30AC4}">
      <dsp:nvSpPr>
        <dsp:cNvPr id="0" name=""/>
        <dsp:cNvSpPr/>
      </dsp:nvSpPr>
      <dsp:spPr>
        <a:xfrm>
          <a:off x="0" y="0"/>
          <a:ext cx="5049252" cy="2324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Quiet Lifestyle</a:t>
          </a:r>
        </a:p>
      </dsp:txBody>
      <dsp:txXfrm>
        <a:off x="0" y="0"/>
        <a:ext cx="5049252" cy="2324576"/>
      </dsp:txXfrm>
    </dsp:sp>
    <dsp:sp modelId="{A127A214-F512-4850-BDB0-617C020BC03C}">
      <dsp:nvSpPr>
        <dsp:cNvPr id="0" name=""/>
        <dsp:cNvSpPr/>
      </dsp:nvSpPr>
      <dsp:spPr>
        <a:xfrm>
          <a:off x="0" y="2324576"/>
          <a:ext cx="5049252" cy="0"/>
        </a:xfrm>
        <a:prstGeom prst="line">
          <a:avLst/>
        </a:prstGeom>
        <a:solidFill>
          <a:schemeClr val="accent2">
            <a:hueOff val="1907789"/>
            <a:satOff val="-43528"/>
            <a:lumOff val="16079"/>
            <a:alphaOff val="0"/>
          </a:schemeClr>
        </a:solidFill>
        <a:ln w="12700" cap="flat" cmpd="sng" algn="ctr">
          <a:solidFill>
            <a:schemeClr val="accent2">
              <a:hueOff val="1907789"/>
              <a:satOff val="-43528"/>
              <a:lumOff val="1607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F2AC6C-691B-4CD0-9BCF-2D9F67741708}">
      <dsp:nvSpPr>
        <dsp:cNvPr id="0" name=""/>
        <dsp:cNvSpPr/>
      </dsp:nvSpPr>
      <dsp:spPr>
        <a:xfrm>
          <a:off x="0" y="2324576"/>
          <a:ext cx="5049252" cy="23245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Lively Environment</a:t>
          </a:r>
        </a:p>
      </dsp:txBody>
      <dsp:txXfrm>
        <a:off x="0" y="2324576"/>
        <a:ext cx="5049252" cy="232457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604746-0FA3-4E0E-AED1-2C37521A8203}">
      <dsp:nvSpPr>
        <dsp:cNvPr id="0" name=""/>
        <dsp:cNvSpPr/>
      </dsp:nvSpPr>
      <dsp:spPr>
        <a:xfrm>
          <a:off x="0" y="0"/>
          <a:ext cx="5127625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32B553-F097-42CE-9EF5-C44FB2DB16A1}">
      <dsp:nvSpPr>
        <dsp:cNvPr id="0" name=""/>
        <dsp:cNvSpPr/>
      </dsp:nvSpPr>
      <dsp:spPr>
        <a:xfrm>
          <a:off x="0" y="0"/>
          <a:ext cx="5127625" cy="20350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Barnet </a:t>
          </a:r>
        </a:p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if you prefer a quiet lifestyle</a:t>
          </a:r>
          <a:endParaRPr lang="en-US" sz="4000" kern="1200" dirty="0"/>
        </a:p>
      </dsp:txBody>
      <dsp:txXfrm>
        <a:off x="0" y="0"/>
        <a:ext cx="5127625" cy="2035016"/>
      </dsp:txXfrm>
    </dsp:sp>
    <dsp:sp modelId="{D9882F9B-199B-4A04-9366-6B429D737E79}">
      <dsp:nvSpPr>
        <dsp:cNvPr id="0" name=""/>
        <dsp:cNvSpPr/>
      </dsp:nvSpPr>
      <dsp:spPr>
        <a:xfrm>
          <a:off x="0" y="2035016"/>
          <a:ext cx="5127625" cy="0"/>
        </a:xfrm>
        <a:prstGeom prst="line">
          <a:avLst/>
        </a:prstGeom>
        <a:solidFill>
          <a:schemeClr val="accent2">
            <a:hueOff val="1907789"/>
            <a:satOff val="-43528"/>
            <a:lumOff val="16079"/>
            <a:alphaOff val="0"/>
          </a:schemeClr>
        </a:solidFill>
        <a:ln w="12700" cap="flat" cmpd="sng" algn="ctr">
          <a:solidFill>
            <a:schemeClr val="accent2">
              <a:hueOff val="1907789"/>
              <a:satOff val="-43528"/>
              <a:lumOff val="1607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9A0417-8926-49BC-AFD6-1CEEC409C904}">
      <dsp:nvSpPr>
        <dsp:cNvPr id="0" name=""/>
        <dsp:cNvSpPr/>
      </dsp:nvSpPr>
      <dsp:spPr>
        <a:xfrm>
          <a:off x="0" y="2035016"/>
          <a:ext cx="5127625" cy="20350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Harrow or Sutton </a:t>
          </a:r>
        </a:p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if you prefer a lively environment</a:t>
          </a:r>
          <a:endParaRPr lang="en-US" sz="4000" kern="1200" dirty="0"/>
        </a:p>
      </dsp:txBody>
      <dsp:txXfrm>
        <a:off x="0" y="2035016"/>
        <a:ext cx="5127625" cy="20350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242420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43736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23020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07822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SG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54352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14840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320714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17560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8191152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47747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05028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3DCFD6F-8369-4EE2-88AD-9113D9497631}" type="datetimeFigureOut">
              <a:rPr lang="en-SG" smtClean="0"/>
              <a:t>20/3/2020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SG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F532E6F0-2B94-438F-920A-FB37F6A655E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5416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3" Type="http://schemas.microsoft.com/office/2007/relationships/hdphoto" Target="../media/hdphoto3.wdp"/><Relationship Id="rId7" Type="http://schemas.openxmlformats.org/officeDocument/2006/relationships/diagramLayout" Target="../diagrams/layout3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3.xml"/><Relationship Id="rId5" Type="http://schemas.microsoft.com/office/2007/relationships/hdphoto" Target="../media/hdphoto2.wdp"/><Relationship Id="rId10" Type="http://schemas.microsoft.com/office/2007/relationships/diagramDrawing" Target="../diagrams/drawing3.xml"/><Relationship Id="rId4" Type="http://schemas.openxmlformats.org/officeDocument/2006/relationships/image" Target="../media/image4.png"/><Relationship Id="rId9" Type="http://schemas.openxmlformats.org/officeDocument/2006/relationships/diagramColors" Target="../diagrams/colors3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4.xml"/><Relationship Id="rId3" Type="http://schemas.microsoft.com/office/2007/relationships/hdphoto" Target="../media/hdphoto3.wdp"/><Relationship Id="rId7" Type="http://schemas.openxmlformats.org/officeDocument/2006/relationships/diagramLayout" Target="../diagrams/layout4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4.xml"/><Relationship Id="rId5" Type="http://schemas.microsoft.com/office/2007/relationships/hdphoto" Target="../media/hdphoto2.wdp"/><Relationship Id="rId10" Type="http://schemas.microsoft.com/office/2007/relationships/diagramDrawing" Target="../diagrams/drawing4.xml"/><Relationship Id="rId4" Type="http://schemas.openxmlformats.org/officeDocument/2006/relationships/image" Target="../media/image4.png"/><Relationship Id="rId9" Type="http://schemas.openxmlformats.org/officeDocument/2006/relationships/diagramColors" Target="../diagrams/colors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6.sv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microsoft.com/office/2007/relationships/hdphoto" Target="../media/hdphoto3.wdp"/><Relationship Id="rId7" Type="http://schemas.openxmlformats.org/officeDocument/2006/relationships/diagramLayout" Target="../diagrams/layout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microsoft.com/office/2007/relationships/hdphoto" Target="../media/hdphoto2.wdp"/><Relationship Id="rId10" Type="http://schemas.microsoft.com/office/2007/relationships/diagramDrawing" Target="../diagrams/drawing1.xml"/><Relationship Id="rId4" Type="http://schemas.openxmlformats.org/officeDocument/2006/relationships/image" Target="../media/image4.png"/><Relationship Id="rId9" Type="http://schemas.openxmlformats.org/officeDocument/2006/relationships/diagramColors" Target="../diagrams/colors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en.wikipedia.org/wiki/List_of_London_boroughs" TargetMode="Externa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hyperlink" Target="https://data.london.gov.uk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microsoft.com/office/2007/relationships/hdphoto" Target="../media/hdphoto3.wdp"/><Relationship Id="rId7" Type="http://schemas.openxmlformats.org/officeDocument/2006/relationships/diagramLayout" Target="../diagrams/layout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microsoft.com/office/2007/relationships/hdphoto" Target="../media/hdphoto2.wdp"/><Relationship Id="rId10" Type="http://schemas.microsoft.com/office/2007/relationships/diagramDrawing" Target="../diagrams/drawing2.xml"/><Relationship Id="rId4" Type="http://schemas.openxmlformats.org/officeDocument/2006/relationships/image" Target="../media/image4.png"/><Relationship Id="rId9" Type="http://schemas.openxmlformats.org/officeDocument/2006/relationships/diagramColors" Target="../diagrams/colors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3D25154-9EF7-4C33-9AAC-7B3BE089F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FD856A-0113-40D1-8EDE-6772CBDB55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1560" y="968588"/>
            <a:ext cx="9966960" cy="3592432"/>
          </a:xfrm>
        </p:spPr>
        <p:txBody>
          <a:bodyPr>
            <a:normAutofit/>
          </a:bodyPr>
          <a:lstStyle/>
          <a:p>
            <a:r>
              <a:rPr lang="en-US" dirty="0"/>
              <a:t>London neighborhood for expatriates</a:t>
            </a:r>
            <a:endParaRPr lang="en-SG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04E8C0-C927-4C06-A96A-BF3323BA76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2000"/>
            <a:ext cx="12192000" cy="2295831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138446-CAB1-4311-89C8-384ABB63D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4913336"/>
            <a:ext cx="7891272" cy="106984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The Battle of Neighborhoods: </a:t>
            </a:r>
          </a:p>
          <a:p>
            <a:r>
              <a:rPr lang="en-US" dirty="0">
                <a:solidFill>
                  <a:srgbClr val="000000"/>
                </a:solidFill>
              </a:rPr>
              <a:t>Applied Data Science Capstone</a:t>
            </a:r>
            <a:endParaRPr lang="en-SG" dirty="0">
              <a:solidFill>
                <a:srgbClr val="000000"/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DCECFD5-4C30-4892-9FF0-540E17955A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10245590" y="5111496"/>
            <a:chExt cx="1080904" cy="108090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5C67F70-EAFE-425C-8422-591620A96D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5590" y="5111496"/>
              <a:ext cx="1080904" cy="1080902"/>
            </a:xfrm>
            <a:prstGeom prst="ellipse">
              <a:avLst/>
            </a:prstGeom>
            <a:blipFill dpi="0" rotWithShape="1">
              <a:blip r:embed="rId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47FA16B-C217-4D91-84EA-5B0846BD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53681" y="5219586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0229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84D018-F2CC-472F-9E9B-A429EE646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K-Means clustering</a:t>
            </a:r>
            <a:endParaRPr lang="en-SG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F87160-7D65-4693-987D-2161528B96E6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30153" t="35121" r="22016" b="9475"/>
          <a:stretch/>
        </p:blipFill>
        <p:spPr bwMode="auto">
          <a:xfrm>
            <a:off x="984504" y="2330571"/>
            <a:ext cx="6564376" cy="4242949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34536C4B-B982-4504-AAD3-CF4E0ACE6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0320" y="2320412"/>
            <a:ext cx="3487927" cy="4242948"/>
          </a:xfrm>
        </p:spPr>
        <p:txBody>
          <a:bodyPr anchor="ctr">
            <a:normAutofit/>
          </a:bodyPr>
          <a:lstStyle/>
          <a:p>
            <a:r>
              <a:rPr lang="en-US" dirty="0"/>
              <a:t>Using k=2, we find that there is only 1 neighborhood in one of the clusters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3274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1B238-F030-41C4-84E1-89BC96FDF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11898"/>
            <a:ext cx="6156790" cy="1609344"/>
          </a:xfrm>
        </p:spPr>
        <p:txBody>
          <a:bodyPr anchor="ctr">
            <a:normAutofit/>
          </a:bodyPr>
          <a:lstStyle/>
          <a:p>
            <a:pPr algn="r"/>
            <a:r>
              <a:rPr lang="en-US"/>
              <a:t>Sorting by other indicators</a:t>
            </a:r>
            <a:endParaRPr lang="en-SG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7DDE63-C459-4F68-90DE-63C07F8E3E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30" t="36637" r="5328" b="21762"/>
          <a:stretch/>
        </p:blipFill>
        <p:spPr>
          <a:xfrm>
            <a:off x="379640" y="726598"/>
            <a:ext cx="11432720" cy="3116605"/>
          </a:xfrm>
          <a:prstGeom prst="rect">
            <a:avLst/>
          </a:prstGeom>
        </p:spPr>
      </p:pic>
      <p:sp>
        <p:nvSpPr>
          <p:cNvPr id="23" name="Content Placeholder 7">
            <a:extLst>
              <a:ext uri="{FF2B5EF4-FFF2-40B4-BE49-F238E27FC236}">
                <a16:creationId xmlns:a16="http://schemas.microsoft.com/office/drawing/2014/main" id="{9B83BDD2-108A-4703-B889-96E699D6D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4511896"/>
            <a:ext cx="3703321" cy="1980344"/>
          </a:xfrm>
        </p:spPr>
        <p:txBody>
          <a:bodyPr anchor="ctr">
            <a:normAutofit/>
          </a:bodyPr>
          <a:lstStyle/>
          <a:p>
            <a:r>
              <a:rPr lang="en-US" sz="1600" dirty="0"/>
              <a:t>Crime rate from lowest to highest</a:t>
            </a:r>
          </a:p>
          <a:p>
            <a:r>
              <a:rPr lang="en-US" sz="1600" dirty="0"/>
              <a:t>House price from lowest to highest</a:t>
            </a:r>
          </a:p>
          <a:p>
            <a:r>
              <a:rPr lang="en-US" sz="1600" dirty="0"/>
              <a:t>Public transport accessibility score from highest to lowest</a:t>
            </a:r>
          </a:p>
          <a:p>
            <a:endParaRPr lang="en-US" sz="1400" dirty="0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CAC6F186-990E-4A9E-9C75-88580953E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6800" y="4431215"/>
            <a:ext cx="10058400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15CBB-765C-4B8A-AEB3-0B00A6730306}"/>
              </a:ext>
            </a:extLst>
          </p:cNvPr>
          <p:cNvSpPr/>
          <p:nvPr/>
        </p:nvSpPr>
        <p:spPr>
          <a:xfrm>
            <a:off x="1717040" y="736757"/>
            <a:ext cx="2245360" cy="3116605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26350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118BA95-03E7-41B7-B442-0AF8C0A7F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048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799C3D5-7D55-4046-808C-F290F456D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1035" y="1679569"/>
            <a:ext cx="3498864" cy="3498858"/>
            <a:chOff x="1061035" y="1679569"/>
            <a:chExt cx="3498864" cy="349885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059D8741-EAD6-41B1-A882-70D70FC358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1035" y="1679569"/>
              <a:ext cx="3498864" cy="3498858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400000"/>
                        </a14:imgEffect>
                        <a14:imgEffect>
                          <a14:brightnessContrast bright="-40000" contrast="40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45444F36-3103-4D11-A25F-C054D4606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46134" y="1864667"/>
              <a:ext cx="3128666" cy="312866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EF4659B-E6AC-458A-85FD-C08286C5DD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145" y="2376862"/>
            <a:ext cx="2640646" cy="2104273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3000">
                <a:solidFill>
                  <a:srgbClr val="FFFFFF"/>
                </a:solidFill>
              </a:rPr>
              <a:t>discussion</a:t>
            </a:r>
            <a:endParaRPr lang="en-SG" sz="300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9B3EAD-A2B3-42C4-927C-3455E3E69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02277" y="3388659"/>
            <a:ext cx="365760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0F58577B-A278-4CB2-BAA5-1397F032AE7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29717637"/>
              </p:ext>
            </p:extLst>
          </p:nvPr>
        </p:nvGraphicFramePr>
        <p:xfrm>
          <a:off x="6081713" y="1600200"/>
          <a:ext cx="5049252" cy="46491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037161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15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17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19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1" name="Rectangle 21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7297BE-C1D9-4702-A26D-D507A4DE0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Quiet lifestyle – Barnet </a:t>
            </a:r>
            <a:endParaRPr lang="en-SG" dirty="0"/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62B32E3F-FDAA-4B05-AD6A-A6D54D340A72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2449" t="53585" r="1890" b="27937"/>
          <a:stretch/>
        </p:blipFill>
        <p:spPr bwMode="auto">
          <a:xfrm>
            <a:off x="984503" y="2320412"/>
            <a:ext cx="10143743" cy="1306708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A4890D5-4A23-4B67-8AD2-3F35F93DF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4504" y="3894948"/>
            <a:ext cx="10143744" cy="2277251"/>
          </a:xfrm>
        </p:spPr>
        <p:txBody>
          <a:bodyPr anchor="ctr">
            <a:normAutofit/>
          </a:bodyPr>
          <a:lstStyle/>
          <a:p>
            <a:r>
              <a:rPr lang="en-US" dirty="0"/>
              <a:t>Chosen from cluster 1 that has plenty of green spaces (parks and farms)</a:t>
            </a:r>
          </a:p>
          <a:p>
            <a:r>
              <a:rPr lang="en-US" dirty="0"/>
              <a:t>Close to eateries and groceries</a:t>
            </a:r>
          </a:p>
          <a:p>
            <a:r>
              <a:rPr lang="en-US" dirty="0"/>
              <a:t>Relatively low crime rate</a:t>
            </a:r>
          </a:p>
          <a:p>
            <a:r>
              <a:rPr lang="en-US" dirty="0"/>
              <a:t>Mid-range house prices</a:t>
            </a:r>
          </a:p>
          <a:p>
            <a:r>
              <a:rPr lang="en-US" dirty="0"/>
              <a:t>Relatively low public transport accessibility, can has many bus stops</a:t>
            </a:r>
          </a:p>
        </p:txBody>
      </p:sp>
      <p:sp>
        <p:nvSpPr>
          <p:cNvPr id="32" name="Oval 23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33" name="Oval 25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58804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A090D1-295C-4F8B-AC83-6217DFDA7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Lively environment – Harrow &amp; Sutton</a:t>
            </a:r>
            <a:endParaRPr lang="en-SG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C7DC9E1-03B4-4CE2-8402-3C552531CA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48" t="35098" r="5563" b="39321"/>
          <a:stretch/>
        </p:blipFill>
        <p:spPr>
          <a:xfrm>
            <a:off x="984505" y="2279772"/>
            <a:ext cx="10222992" cy="188442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0A86247-9B15-4ED5-8566-B17A4F9B28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4504" y="4324634"/>
            <a:ext cx="10143743" cy="1847565"/>
          </a:xfrm>
        </p:spPr>
        <p:txBody>
          <a:bodyPr anchor="ctr">
            <a:normAutofit/>
          </a:bodyPr>
          <a:lstStyle/>
          <a:p>
            <a:r>
              <a:rPr lang="en-US" dirty="0"/>
              <a:t>Chosen from cluster 2 that has more entertainment spaces and retail outlets</a:t>
            </a:r>
          </a:p>
          <a:p>
            <a:r>
              <a:rPr lang="en-US" dirty="0"/>
              <a:t>Neighborhoods with either hotels or pubs as the top 2 most common venues were removed (it might get too busy!)</a:t>
            </a:r>
          </a:p>
          <a:p>
            <a:r>
              <a:rPr lang="en-US" dirty="0"/>
              <a:t>Relatively low crime rates and housing prices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35751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118BA95-03E7-41B7-B442-0AF8C0A7F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048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059D8741-EAD6-41B1-A882-70D70FC35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1035" y="1679569"/>
            <a:ext cx="3498864" cy="3498858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tile tx="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5444F36-3103-4D11-A25F-C054D4606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134" y="1864667"/>
            <a:ext cx="3128666" cy="3128662"/>
          </a:xfrm>
          <a:prstGeom prst="ellipse">
            <a:avLst/>
          </a:prstGeom>
          <a:noFill/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F77E7A-C185-4D17-BCFA-C4069A9CF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145" y="2376862"/>
            <a:ext cx="2640646" cy="2104273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3000">
                <a:solidFill>
                  <a:srgbClr val="FFFFFF"/>
                </a:solidFill>
              </a:rPr>
              <a:t>conclusion</a:t>
            </a:r>
            <a:endParaRPr lang="en-SG" sz="3000">
              <a:solidFill>
                <a:srgbClr val="FFFFFF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D9B3EAD-A2B3-42C4-927C-3455E3E69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02277" y="3388659"/>
            <a:ext cx="365760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7" name="Content Placeholder 2">
            <a:extLst>
              <a:ext uri="{FF2B5EF4-FFF2-40B4-BE49-F238E27FC236}">
                <a16:creationId xmlns:a16="http://schemas.microsoft.com/office/drawing/2014/main" id="{AB197104-CF99-424E-8CDD-1FCF372DED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5885105"/>
              </p:ext>
            </p:extLst>
          </p:nvPr>
        </p:nvGraphicFramePr>
        <p:xfrm>
          <a:off x="6095999" y="2062480"/>
          <a:ext cx="5127625" cy="40700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18" name="Content Placeholder 7">
            <a:extLst>
              <a:ext uri="{FF2B5EF4-FFF2-40B4-BE49-F238E27FC236}">
                <a16:creationId xmlns:a16="http://schemas.microsoft.com/office/drawing/2014/main" id="{D01DD2D0-E076-41DE-AA01-575B068DB1E3}"/>
              </a:ext>
            </a:extLst>
          </p:cNvPr>
          <p:cNvSpPr txBox="1">
            <a:spLocks/>
          </p:cNvSpPr>
          <p:nvPr/>
        </p:nvSpPr>
        <p:spPr>
          <a:xfrm>
            <a:off x="6095999" y="822960"/>
            <a:ext cx="5212081" cy="12395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If you are moving to London, you can consider living in </a:t>
            </a:r>
          </a:p>
        </p:txBody>
      </p:sp>
    </p:spTree>
    <p:extLst>
      <p:ext uri="{BB962C8B-B14F-4D97-AF65-F5344CB8AC3E}">
        <p14:creationId xmlns:p14="http://schemas.microsoft.com/office/powerpoint/2010/main" val="23886337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tint val="75000"/>
                <a:shade val="58000"/>
                <a:satMod val="120000"/>
              </a:schemeClr>
              <a:schemeClr val="bg1">
                <a:tint val="50000"/>
                <a:shade val="96000"/>
              </a:schemeClr>
            </a:duotone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A0E4E09-FC02-4ADC-951A-3FFA90B6FE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32E20C-2F55-4F9A-9D37-263343430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2714" y="2443018"/>
            <a:ext cx="4741963" cy="1971964"/>
          </a:xfrm>
        </p:spPr>
        <p:txBody>
          <a:bodyPr>
            <a:normAutofit/>
          </a:bodyPr>
          <a:lstStyle/>
          <a:p>
            <a:pPr algn="ctr"/>
            <a:r>
              <a:rPr lang="en-US" sz="8800" dirty="0">
                <a:solidFill>
                  <a:schemeClr val="tx1"/>
                </a:solidFill>
              </a:rPr>
              <a:t>Thank you</a:t>
            </a:r>
            <a:endParaRPr lang="en-SG" sz="8800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E5821A2D-F010-4C2B-8819-23281D9C77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3"/>
            <a:ext cx="6095695" cy="6857997"/>
          </a:xfrm>
          <a:custGeom>
            <a:avLst/>
            <a:gdLst>
              <a:gd name="connsiteX0" fmla="*/ 3435036 w 6095695"/>
              <a:gd name="connsiteY0" fmla="*/ 0 h 6857997"/>
              <a:gd name="connsiteX1" fmla="*/ 4198562 w 6095695"/>
              <a:gd name="connsiteY1" fmla="*/ 0 h 6857997"/>
              <a:gd name="connsiteX2" fmla="*/ 4365987 w 6095695"/>
              <a:gd name="connsiteY2" fmla="*/ 128761 h 6857997"/>
              <a:gd name="connsiteX3" fmla="*/ 6095695 w 6095695"/>
              <a:gd name="connsiteY3" fmla="*/ 3718209 h 6857997"/>
              <a:gd name="connsiteX4" fmla="*/ 4860911 w 6095695"/>
              <a:gd name="connsiteY4" fmla="*/ 6845880 h 6857997"/>
              <a:gd name="connsiteX5" fmla="*/ 4849107 w 6095695"/>
              <a:gd name="connsiteY5" fmla="*/ 6857997 h 6857997"/>
              <a:gd name="connsiteX6" fmla="*/ 4253869 w 6095695"/>
              <a:gd name="connsiteY6" fmla="*/ 6857997 h 6857997"/>
              <a:gd name="connsiteX7" fmla="*/ 4409441 w 6095695"/>
              <a:gd name="connsiteY7" fmla="*/ 6719623 h 6857997"/>
              <a:gd name="connsiteX8" fmla="*/ 5679794 w 6095695"/>
              <a:gd name="connsiteY8" fmla="*/ 3718209 h 6857997"/>
              <a:gd name="connsiteX9" fmla="*/ 3591563 w 6095695"/>
              <a:gd name="connsiteY9" fmla="*/ 88079 h 6857997"/>
              <a:gd name="connsiteX10" fmla="*/ 0 w 6095695"/>
              <a:gd name="connsiteY10" fmla="*/ 0 h 6857997"/>
              <a:gd name="connsiteX11" fmla="*/ 3177466 w 6095695"/>
              <a:gd name="connsiteY11" fmla="*/ 0 h 6857997"/>
              <a:gd name="connsiteX12" fmla="*/ 3353291 w 6095695"/>
              <a:gd name="connsiteY12" fmla="*/ 88129 h 6857997"/>
              <a:gd name="connsiteX13" fmla="*/ 5560965 w 6095695"/>
              <a:gd name="connsiteY13" fmla="*/ 3718209 h 6857997"/>
              <a:gd name="connsiteX14" fmla="*/ 4325417 w 6095695"/>
              <a:gd name="connsiteY14" fmla="*/ 6637392 h 6857997"/>
              <a:gd name="connsiteX15" fmla="*/ 4077394 w 6095695"/>
              <a:gd name="connsiteY15" fmla="*/ 6857997 h 6857997"/>
              <a:gd name="connsiteX16" fmla="*/ 0 w 6095695"/>
              <a:gd name="connsiteY16" fmla="*/ 6857997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6095695" h="6857997">
                <a:moveTo>
                  <a:pt x="3435036" y="0"/>
                </a:moveTo>
                <a:lnTo>
                  <a:pt x="4198562" y="0"/>
                </a:lnTo>
                <a:lnTo>
                  <a:pt x="4365987" y="128761"/>
                </a:lnTo>
                <a:cubicBezTo>
                  <a:pt x="5422363" y="981944"/>
                  <a:pt x="6095695" y="2273123"/>
                  <a:pt x="6095695" y="3718209"/>
                </a:cubicBezTo>
                <a:cubicBezTo>
                  <a:pt x="6095695" y="4922447"/>
                  <a:pt x="5628104" y="6019805"/>
                  <a:pt x="4860911" y="6845880"/>
                </a:cubicBezTo>
                <a:lnTo>
                  <a:pt x="4849107" y="6857997"/>
                </a:lnTo>
                <a:lnTo>
                  <a:pt x="4253869" y="6857997"/>
                </a:lnTo>
                <a:lnTo>
                  <a:pt x="4409441" y="6719623"/>
                </a:lnTo>
                <a:cubicBezTo>
                  <a:pt x="5194330" y="5951494"/>
                  <a:pt x="5679794" y="4890334"/>
                  <a:pt x="5679794" y="3718209"/>
                </a:cubicBezTo>
                <a:cubicBezTo>
                  <a:pt x="5679794" y="2179795"/>
                  <a:pt x="4843506" y="832535"/>
                  <a:pt x="3591563" y="88079"/>
                </a:cubicBezTo>
                <a:close/>
                <a:moveTo>
                  <a:pt x="0" y="0"/>
                </a:moveTo>
                <a:lnTo>
                  <a:pt x="3177466" y="0"/>
                </a:lnTo>
                <a:lnTo>
                  <a:pt x="3353291" y="88129"/>
                </a:lnTo>
                <a:cubicBezTo>
                  <a:pt x="4668281" y="787221"/>
                  <a:pt x="5560965" y="2150692"/>
                  <a:pt x="5560965" y="3718209"/>
                </a:cubicBezTo>
                <a:cubicBezTo>
                  <a:pt x="5560965" y="4858221"/>
                  <a:pt x="5088802" y="5890308"/>
                  <a:pt x="4325417" y="6637392"/>
                </a:cubicBezTo>
                <a:lnTo>
                  <a:pt x="4077394" y="6857997"/>
                </a:lnTo>
                <a:lnTo>
                  <a:pt x="0" y="6857997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8000CE48-62D5-4945-8DC5-FCF4607A3F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3396" y="1687625"/>
            <a:ext cx="3573675" cy="357367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D68B9961-F007-40D1-AF51-61B6DE5106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E9FDF494-C7FB-47DF-BD39-1F65FA5508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A822E1C-4C1A-4BEE-B19C-0FFB2D57B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</p:spTree>
    <p:extLst>
      <p:ext uri="{BB962C8B-B14F-4D97-AF65-F5344CB8AC3E}">
        <p14:creationId xmlns:p14="http://schemas.microsoft.com/office/powerpoint/2010/main" val="32841611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70">
            <a:extLst>
              <a:ext uri="{FF2B5EF4-FFF2-40B4-BE49-F238E27FC236}">
                <a16:creationId xmlns:a16="http://schemas.microsoft.com/office/drawing/2014/main" id="{3964958D-AF5D-4863-B5FB-83F6B8CB1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4" y="0"/>
            <a:ext cx="12188656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133766-D6BB-45F1-9B57-09A6379A3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0109" y="484632"/>
            <a:ext cx="6730277" cy="285816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6000" dirty="0"/>
              <a:t>If you were moving to London, where would you stay?</a:t>
            </a:r>
            <a:endParaRPr lang="en-SG" sz="6000" dirty="0"/>
          </a:p>
        </p:txBody>
      </p:sp>
      <p:pic>
        <p:nvPicPr>
          <p:cNvPr id="2050" name="Picture 2" descr="Image result for cartoon big ben clock">
            <a:extLst>
              <a:ext uri="{FF2B5EF4-FFF2-40B4-BE49-F238E27FC236}">
                <a16:creationId xmlns:a16="http://schemas.microsoft.com/office/drawing/2014/main" id="{1423A14B-0AFF-4ADC-B616-8B08AAFC57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8" r="3645" b="1"/>
          <a:stretch/>
        </p:blipFill>
        <p:spPr bwMode="auto">
          <a:xfrm>
            <a:off x="3344" y="10"/>
            <a:ext cx="464672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84ABE-6C32-4C6F-961D-5D632566D4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109" y="3513914"/>
            <a:ext cx="6730276" cy="2658286"/>
          </a:xfrm>
        </p:spPr>
        <p:txBody>
          <a:bodyPr>
            <a:normAutofit/>
          </a:bodyPr>
          <a:lstStyle/>
          <a:p>
            <a:r>
              <a:rPr lang="en-US" dirty="0"/>
              <a:t>There have been more expatriates and London is one of the popular destinations</a:t>
            </a:r>
          </a:p>
          <a:p>
            <a:r>
              <a:rPr lang="en-US" dirty="0"/>
              <a:t>Finding a place to stay is one of the most stressful parts of moving to another country</a:t>
            </a:r>
          </a:p>
          <a:p>
            <a:r>
              <a:rPr lang="en-US" dirty="0"/>
              <a:t>This project aims to help expatriates find an ideal neighborhood to stay in London</a:t>
            </a:r>
            <a:endParaRPr lang="en-SG" dirty="0"/>
          </a:p>
        </p:txBody>
      </p:sp>
      <p:grpSp>
        <p:nvGrpSpPr>
          <p:cNvPr id="2053" name="Group 72">
            <a:extLst>
              <a:ext uri="{FF2B5EF4-FFF2-40B4-BE49-F238E27FC236}">
                <a16:creationId xmlns:a16="http://schemas.microsoft.com/office/drawing/2014/main" id="{11002ACD-3B0C-4885-8754-8A00E926FE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2054" name="Oval 73">
              <a:extLst>
                <a:ext uri="{FF2B5EF4-FFF2-40B4-BE49-F238E27FC236}">
                  <a16:creationId xmlns:a16="http://schemas.microsoft.com/office/drawing/2014/main" id="{DF0313CD-4196-4456-A70D-5EE2B995B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2055" name="Oval 74">
              <a:extLst>
                <a:ext uri="{FF2B5EF4-FFF2-40B4-BE49-F238E27FC236}">
                  <a16:creationId xmlns:a16="http://schemas.microsoft.com/office/drawing/2014/main" id="{80DE0B32-9EE8-4975-AD48-3855B0A82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32828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118BA95-03E7-41B7-B442-0AF8C0A7F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048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059D8741-EAD6-41B1-A882-70D70FC35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1035" y="1679569"/>
            <a:ext cx="3498864" cy="3498858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tile tx="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45444F36-3103-4D11-A25F-C054D4606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134" y="1864667"/>
            <a:ext cx="3128666" cy="3128662"/>
          </a:xfrm>
          <a:prstGeom prst="ellipse">
            <a:avLst/>
          </a:prstGeom>
          <a:noFill/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07DFA0-E8AC-49D0-AFFC-833217768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145" y="2376862"/>
            <a:ext cx="2640646" cy="2104273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data</a:t>
            </a:r>
            <a:endParaRPr lang="en-SG" sz="3000" dirty="0">
              <a:solidFill>
                <a:srgbClr val="FFFFFF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D9B3EAD-A2B3-42C4-927C-3455E3E69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02277" y="3388659"/>
            <a:ext cx="365760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92D8417B-6A37-4AFD-95D8-C98E88D3E7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3474166"/>
              </p:ext>
            </p:extLst>
          </p:nvPr>
        </p:nvGraphicFramePr>
        <p:xfrm>
          <a:off x="6081713" y="1274128"/>
          <a:ext cx="5141912" cy="5407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775402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2B290D-4EE1-41DC-87A9-0C036D4FD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Geographical location</a:t>
            </a:r>
            <a:endParaRPr lang="en-SG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F00177-7D94-4922-94CF-EBDF73CC4E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052" t="25029" r="14911" b="7210"/>
          <a:stretch/>
        </p:blipFill>
        <p:spPr>
          <a:xfrm>
            <a:off x="984504" y="2275924"/>
            <a:ext cx="7032445" cy="432075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8D454CD-7250-4AEE-82E9-06568EB81D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5172" y="2299146"/>
            <a:ext cx="2973075" cy="4297528"/>
          </a:xfrm>
        </p:spPr>
        <p:txBody>
          <a:bodyPr anchor="ctr">
            <a:normAutofit/>
          </a:bodyPr>
          <a:lstStyle/>
          <a:p>
            <a:r>
              <a:rPr lang="en-US" dirty="0"/>
              <a:t>Geographical coordinates of all neighborhoods were taken from </a:t>
            </a:r>
            <a:r>
              <a:rPr lang="en-SG" u="sng" dirty="0">
                <a:hlinkClick r:id="rId5"/>
              </a:rPr>
              <a:t>https://en.wikipedia.org/wiki/List_of_London_boroughs</a:t>
            </a:r>
            <a:endParaRPr lang="en-SG" u="sng" dirty="0"/>
          </a:p>
          <a:p>
            <a:r>
              <a:rPr lang="en-SG" dirty="0"/>
              <a:t>For visualisation of </a:t>
            </a:r>
            <a:r>
              <a:rPr lang="en-SG" dirty="0" err="1"/>
              <a:t>neighborhoods’</a:t>
            </a:r>
            <a:r>
              <a:rPr lang="en-SG" dirty="0"/>
              <a:t> spatial distribution in London</a:t>
            </a:r>
            <a:endParaRPr lang="en-US" dirty="0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6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927931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7DED6-30BF-406D-81DE-F80D19343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511898"/>
            <a:ext cx="6156790" cy="1609344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Foursquare venue data</a:t>
            </a:r>
            <a:endParaRPr lang="en-SG"/>
          </a:p>
        </p:txBody>
      </p:sp>
      <p:sp>
        <p:nvSpPr>
          <p:cNvPr id="23" name="Content Placeholder 7">
            <a:extLst>
              <a:ext uri="{FF2B5EF4-FFF2-40B4-BE49-F238E27FC236}">
                <a16:creationId xmlns:a16="http://schemas.microsoft.com/office/drawing/2014/main" id="{202672E3-6DF0-4341-B59A-A8A63FA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4654136"/>
            <a:ext cx="3703321" cy="1609345"/>
          </a:xfrm>
        </p:spPr>
        <p:txBody>
          <a:bodyPr anchor="ctr">
            <a:normAutofit lnSpcReduction="10000"/>
          </a:bodyPr>
          <a:lstStyle/>
          <a:p>
            <a:r>
              <a:rPr lang="en-US" sz="1800" dirty="0"/>
              <a:t>Venues in a 1000m radius of each neighborhood were extracted from Foursquare</a:t>
            </a:r>
          </a:p>
          <a:p>
            <a:r>
              <a:rPr lang="en-US" sz="1800" dirty="0"/>
              <a:t>To get an overview of the amenities in each neighborhood</a:t>
            </a:r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CAC6F186-990E-4A9E-9C75-88580953E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6800" y="4431215"/>
            <a:ext cx="10058400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CE4779-7F3A-4DEE-8274-D63953EDEE7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333" t="34668" r="4033" b="5925"/>
          <a:stretch/>
        </p:blipFill>
        <p:spPr>
          <a:xfrm>
            <a:off x="936752" y="214817"/>
            <a:ext cx="10318496" cy="4074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377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AF35CD-DA30-4E34-B0F3-32C27766D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36310" y="0"/>
            <a:ext cx="435568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CEDD95-DE7D-414A-8ED7-66D1FA67E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6350" y="484632"/>
            <a:ext cx="3544035" cy="1609344"/>
          </a:xfrm>
          <a:ln>
            <a:noFill/>
          </a:ln>
        </p:spPr>
        <p:txBody>
          <a:bodyPr>
            <a:normAutofit/>
          </a:bodyPr>
          <a:lstStyle/>
          <a:p>
            <a:r>
              <a:rPr lang="en-US" sz="4400" dirty="0"/>
              <a:t>London borough profiles</a:t>
            </a:r>
            <a:endParaRPr lang="en-SG" sz="44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8CA4055-FC68-4605-B086-73ECF9E94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56351" y="2121408"/>
            <a:ext cx="3673380" cy="4050792"/>
          </a:xfrm>
        </p:spPr>
        <p:txBody>
          <a:bodyPr>
            <a:normAutofit/>
          </a:bodyPr>
          <a:lstStyle/>
          <a:p>
            <a:r>
              <a:rPr lang="en-US" dirty="0"/>
              <a:t>Data taken from </a:t>
            </a:r>
            <a:r>
              <a:rPr lang="en-SG" u="sng" dirty="0">
                <a:hlinkClick r:id="rId4"/>
              </a:rPr>
              <a:t>https://data.london.gov.uk/</a:t>
            </a:r>
            <a:endParaRPr lang="en-SG" u="sng" dirty="0"/>
          </a:p>
          <a:p>
            <a:r>
              <a:rPr lang="en-SG" dirty="0"/>
              <a:t>Only indicators that were more helpful in choosing a </a:t>
            </a:r>
            <a:r>
              <a:rPr lang="en-SG" dirty="0" err="1"/>
              <a:t>neighborhood</a:t>
            </a:r>
            <a:r>
              <a:rPr lang="en-SG" dirty="0"/>
              <a:t> were considered (boxed in </a:t>
            </a:r>
            <a:r>
              <a:rPr lang="en-SG" dirty="0">
                <a:solidFill>
                  <a:schemeClr val="accent1"/>
                </a:solidFill>
              </a:rPr>
              <a:t>red</a:t>
            </a:r>
            <a:r>
              <a:rPr lang="en-SG" dirty="0"/>
              <a:t>)</a:t>
            </a:r>
          </a:p>
          <a:p>
            <a:r>
              <a:rPr lang="en-SG" dirty="0"/>
              <a:t>Crime rate = Safety</a:t>
            </a:r>
          </a:p>
          <a:p>
            <a:r>
              <a:rPr lang="en-SG" dirty="0"/>
              <a:t>House price = Affordability</a:t>
            </a:r>
          </a:p>
          <a:p>
            <a:r>
              <a:rPr lang="en-SG" dirty="0"/>
              <a:t>Transport accessibility = Ease of commuting to work</a:t>
            </a:r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CFC42DC-2C46-47C4-BC61-530557385D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4B91A37-AA1F-4966-8ACF-93023547D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5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17B17AC5-0931-432F-9A4A-DDCFAA010A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9B002458-2401-4085-ADA7-F8B71862D8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1441642"/>
              </p:ext>
            </p:extLst>
          </p:nvPr>
        </p:nvGraphicFramePr>
        <p:xfrm>
          <a:off x="162560" y="313366"/>
          <a:ext cx="7502176" cy="6144915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229483">
                  <a:extLst>
                    <a:ext uri="{9D8B030D-6E8A-4147-A177-3AD203B41FA5}">
                      <a16:colId xmlns:a16="http://schemas.microsoft.com/office/drawing/2014/main" val="31445607"/>
                    </a:ext>
                  </a:extLst>
                </a:gridCol>
                <a:gridCol w="1163885">
                  <a:extLst>
                    <a:ext uri="{9D8B030D-6E8A-4147-A177-3AD203B41FA5}">
                      <a16:colId xmlns:a16="http://schemas.microsoft.com/office/drawing/2014/main" val="1779126899"/>
                    </a:ext>
                  </a:extLst>
                </a:gridCol>
                <a:gridCol w="1250251">
                  <a:extLst>
                    <a:ext uri="{9D8B030D-6E8A-4147-A177-3AD203B41FA5}">
                      <a16:colId xmlns:a16="http://schemas.microsoft.com/office/drawing/2014/main" val="1365115466"/>
                    </a:ext>
                  </a:extLst>
                </a:gridCol>
                <a:gridCol w="796478">
                  <a:extLst>
                    <a:ext uri="{9D8B030D-6E8A-4147-A177-3AD203B41FA5}">
                      <a16:colId xmlns:a16="http://schemas.microsoft.com/office/drawing/2014/main" val="1665606835"/>
                    </a:ext>
                  </a:extLst>
                </a:gridCol>
                <a:gridCol w="817312">
                  <a:extLst>
                    <a:ext uri="{9D8B030D-6E8A-4147-A177-3AD203B41FA5}">
                      <a16:colId xmlns:a16="http://schemas.microsoft.com/office/drawing/2014/main" val="3579024486"/>
                    </a:ext>
                  </a:extLst>
                </a:gridCol>
                <a:gridCol w="1244767">
                  <a:extLst>
                    <a:ext uri="{9D8B030D-6E8A-4147-A177-3AD203B41FA5}">
                      <a16:colId xmlns:a16="http://schemas.microsoft.com/office/drawing/2014/main" val="686123230"/>
                    </a:ext>
                  </a:extLst>
                </a:gridCol>
              </a:tblGrid>
              <a:tr h="1177829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>
                          <a:effectLst/>
                        </a:rPr>
                        <a:t>Neighborhood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u="none" strike="noStrike" dirty="0">
                          <a:effectLst/>
                        </a:rPr>
                        <a:t>Crime rates per thousand population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Employment Rate</a:t>
                      </a: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1" u="none" strike="noStrike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Average Age</a:t>
                      </a: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 dirty="0">
                          <a:effectLst/>
                        </a:rPr>
                        <a:t>Median House Price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 dirty="0">
                          <a:effectLst/>
                        </a:rPr>
                        <a:t>Average Public Transport Accessibility score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630938926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 dirty="0">
                          <a:effectLst/>
                        </a:rPr>
                        <a:t>City of London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dirty="0">
                          <a:effectLst/>
                        </a:rPr>
                        <a:t>85.46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64.6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43.2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799999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7.86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2730588286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>
                          <a:effectLst/>
                        </a:rPr>
                        <a:t>Barking and Dagenham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83.36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65.8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32.9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243500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2.97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2405873703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>
                          <a:effectLst/>
                        </a:rPr>
                        <a:t>Barnet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62.74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68.5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445000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3.00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3191877682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>
                          <a:effectLst/>
                        </a:rPr>
                        <a:t>Bexley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51.83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75.1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dirty="0">
                          <a:effectLst/>
                        </a:rPr>
                        <a:t>275000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2.55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1139417257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>
                          <a:effectLst/>
                        </a:rPr>
                        <a:t>Brent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78.80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69.5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35.6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407250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3.65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1837550436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 dirty="0">
                          <a:effectLst/>
                        </a:rPr>
                        <a:t>Bromley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64.13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75.3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40.2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374975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2.78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1268411758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 dirty="0">
                          <a:effectLst/>
                        </a:rPr>
                        <a:t>Camden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123.50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69.2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36.4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700000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5.69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713704330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 dirty="0">
                          <a:effectLst/>
                        </a:rPr>
                        <a:t>Croydon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77.04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75.4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300000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3.22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2216689065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 dirty="0">
                          <a:effectLst/>
                        </a:rPr>
                        <a:t>Ealing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75.48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72.7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36.2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430000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3.30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3752466546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 dirty="0">
                          <a:effectLst/>
                        </a:rPr>
                        <a:t>Enfield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69.37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320000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2.97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1658268705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 dirty="0">
                          <a:effectLst/>
                        </a:rPr>
                        <a:t>Greenwich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dirty="0">
                          <a:effectLst/>
                        </a:rPr>
                        <a:t>79.38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72.1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340000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3.44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3263630287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algn="l" fontAlgn="b"/>
                      <a:r>
                        <a:rPr lang="en-SG" sz="1500" u="none" strike="noStrike" dirty="0">
                          <a:effectLst/>
                        </a:rPr>
                        <a:t>Hackney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dirty="0">
                          <a:effectLst/>
                        </a:rPr>
                        <a:t>99.65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>
                          <a:effectLst/>
                        </a:rPr>
                        <a:t>485000</a:t>
                      </a:r>
                      <a:endParaRPr lang="en-SG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dirty="0">
                          <a:effectLst/>
                        </a:rPr>
                        <a:t>4.92</a:t>
                      </a:r>
                      <a:endParaRPr lang="en-SG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88" marR="8488" marT="8488" marB="0" anchor="b"/>
                </a:tc>
                <a:extLst>
                  <a:ext uri="{0D108BD9-81ED-4DB2-BD59-A6C34878D82A}">
                    <a16:rowId xmlns:a16="http://schemas.microsoft.com/office/drawing/2014/main" val="2813196164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Hammersmith and Fulham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113.23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77.5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35.7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730000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4.67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762605801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Haringey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90.21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71.3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35.1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432500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4.31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514192850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Harrow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50.40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73.9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396150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2.87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75011049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Havering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62.93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76.5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40.3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287500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2.50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2437056486"/>
                  </a:ext>
                </a:extLst>
              </a:tr>
              <a:tr h="281471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Hillingdon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76.62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t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73.2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36.4</a:t>
                      </a: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350000</a:t>
                      </a: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SG" sz="15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2.36</a:t>
                      </a:r>
                    </a:p>
                  </a:txBody>
                  <a:tcPr marL="6350" marR="6350" marT="6350" marB="0" anchor="b"/>
                </a:tc>
                <a:extLst>
                  <a:ext uri="{0D108BD9-81ED-4DB2-BD59-A6C34878D82A}">
                    <a16:rowId xmlns:a16="http://schemas.microsoft.com/office/drawing/2014/main" val="575320016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2CBC26D1-51FB-4A21-8C91-DF1FC76DC14D}"/>
              </a:ext>
            </a:extLst>
          </p:cNvPr>
          <p:cNvSpPr/>
          <p:nvPr/>
        </p:nvSpPr>
        <p:spPr>
          <a:xfrm>
            <a:off x="2367280" y="252405"/>
            <a:ext cx="1188720" cy="6144916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5D94A5C-8B5C-421D-8EFC-D0625C3EB0E8}"/>
              </a:ext>
            </a:extLst>
          </p:cNvPr>
          <p:cNvSpPr/>
          <p:nvPr/>
        </p:nvSpPr>
        <p:spPr>
          <a:xfrm>
            <a:off x="5608319" y="313365"/>
            <a:ext cx="2085609" cy="6144916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55487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5118BA95-03E7-41B7-B442-0AF8C0A7FF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048" y="0"/>
            <a:ext cx="12188952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59D8741-EAD6-41B1-A882-70D70FC358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1035" y="1679569"/>
            <a:ext cx="3498864" cy="3498858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tile tx="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5444F36-3103-4D11-A25F-C054D4606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134" y="1864667"/>
            <a:ext cx="3128666" cy="3128662"/>
          </a:xfrm>
          <a:prstGeom prst="ellipse">
            <a:avLst/>
          </a:prstGeom>
          <a:noFill/>
          <a:ln w="25400" cap="flat" cmpd="sng" algn="ctr">
            <a:solidFill>
              <a:sysClr val="window" lastClr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67DBC7-163B-4576-BA9D-B3E2535BC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0145" y="2376862"/>
            <a:ext cx="2640646" cy="2104273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3000" dirty="0">
                <a:solidFill>
                  <a:srgbClr val="FFFFFF"/>
                </a:solidFill>
              </a:rPr>
              <a:t>Methodology &amp; results</a:t>
            </a:r>
            <a:endParaRPr lang="en-SG" sz="3000" dirty="0">
              <a:solidFill>
                <a:srgbClr val="FFFFFF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D9B3EAD-A2B3-42C4-927C-3455E3E69E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02277" y="3388659"/>
            <a:ext cx="3657600" cy="80683"/>
          </a:xfrm>
          <a:prstGeom prst="rect">
            <a:avLst/>
          </a:prstGeom>
          <a:blipFill dpi="0" rotWithShape="1">
            <a:blip r:embed="rId4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BE9EE885-4545-41C9-AF7F-4B49536389F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4991943"/>
              </p:ext>
            </p:extLst>
          </p:nvPr>
        </p:nvGraphicFramePr>
        <p:xfrm>
          <a:off x="6081713" y="1101408"/>
          <a:ext cx="5141912" cy="54070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1172977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DBE9B-8B36-4489-B2D6-8BE2851AA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653280"/>
            <a:ext cx="6167120" cy="1650842"/>
          </a:xfrm>
        </p:spPr>
        <p:txBody>
          <a:bodyPr anchor="ctr">
            <a:normAutofit/>
          </a:bodyPr>
          <a:lstStyle/>
          <a:p>
            <a:pPr algn="r"/>
            <a:r>
              <a:rPr lang="en-US" dirty="0"/>
              <a:t>Exploratory data analysis</a:t>
            </a:r>
            <a:endParaRPr lang="en-SG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E25A3B-56AB-4680-BE1E-C5BD1B593B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24" t="35479" r="4897" b="13109"/>
          <a:stretch/>
        </p:blipFill>
        <p:spPr>
          <a:xfrm>
            <a:off x="619075" y="224909"/>
            <a:ext cx="10953850" cy="3887836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CACA278-0DF8-43A5-82BD-97AA932D4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4655" y="4511896"/>
            <a:ext cx="3703321" cy="1980344"/>
          </a:xfrm>
        </p:spPr>
        <p:txBody>
          <a:bodyPr anchor="ctr">
            <a:normAutofit/>
          </a:bodyPr>
          <a:lstStyle/>
          <a:p>
            <a:r>
              <a:rPr lang="en-US" sz="1600" dirty="0"/>
              <a:t>Top 10 most common venues in each neighborhood</a:t>
            </a:r>
          </a:p>
          <a:p>
            <a:r>
              <a:rPr lang="en-US" sz="1600" dirty="0"/>
              <a:t>Gives an indication of the kinds of conveniences associated with the neighborhood</a:t>
            </a:r>
          </a:p>
          <a:p>
            <a:r>
              <a:rPr lang="en-US" sz="1600" dirty="0"/>
              <a:t>Like to go to coffee shops? There are plenty in Camden!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AC6F186-990E-4A9E-9C75-88580953E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6800" y="4431215"/>
            <a:ext cx="10058400" cy="80683"/>
          </a:xfrm>
          <a:prstGeom prst="rect">
            <a:avLst/>
          </a:prstGeom>
          <a:blipFill dpi="0" rotWithShape="1">
            <a:blip r:embed="rId3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559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E009DD9B-5EE2-4C0D-8B2B-351C8C10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20DB99-7745-4E75-9D96-AAB6D55C53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464119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68803C4-E159-4360-B7BB-74205C8F78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601952"/>
            <a:ext cx="10222992" cy="1385874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04B0465-3B07-49BF-BEA7-D814762462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4504" y="2038655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991F561-363A-491C-8050-C8A0E2466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K-means clustering &amp; Silhouette score</a:t>
            </a:r>
            <a:endParaRPr lang="en-SG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A23F0E1-9CAB-470B-82EA-C09B8FD4AD87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11719" t="21845" r="6020" b="5912"/>
          <a:stretch/>
        </p:blipFill>
        <p:spPr bwMode="auto">
          <a:xfrm>
            <a:off x="782320" y="2320413"/>
            <a:ext cx="6787722" cy="4293748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70F00F0-C1CA-4BEE-B249-577DBCC5A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0" y="2320412"/>
            <a:ext cx="3447287" cy="4293748"/>
          </a:xfrm>
        </p:spPr>
        <p:txBody>
          <a:bodyPr anchor="ctr">
            <a:normAutofit/>
          </a:bodyPr>
          <a:lstStyle/>
          <a:p>
            <a:r>
              <a:rPr lang="en-US" dirty="0"/>
              <a:t>K-means clustering used to group neighborhoods according to similarities</a:t>
            </a:r>
          </a:p>
          <a:p>
            <a:r>
              <a:rPr lang="en-US" dirty="0"/>
              <a:t>Silhouette score used to determine optimum value of k</a:t>
            </a:r>
          </a:p>
          <a:p>
            <a:r>
              <a:rPr lang="en-US" dirty="0"/>
              <a:t>Based on graph, </a:t>
            </a:r>
            <a:r>
              <a:rPr lang="en-US" b="1" dirty="0"/>
              <a:t>k=2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9B7FFA5-14CB-4A4F-9BCC-CA3AA5D9D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5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4E48745-7512-4EC2-9E20-9092D1215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978592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563</Words>
  <Application>Microsoft Office PowerPoint</Application>
  <PresentationFormat>Widescreen</PresentationFormat>
  <Paragraphs>170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Rockwell</vt:lpstr>
      <vt:lpstr>Rockwell Condensed</vt:lpstr>
      <vt:lpstr>Rockwell Extra Bold</vt:lpstr>
      <vt:lpstr>Wingdings</vt:lpstr>
      <vt:lpstr>Wood Type</vt:lpstr>
      <vt:lpstr>London neighborhood for expatriates</vt:lpstr>
      <vt:lpstr>If you were moving to London, where would you stay?</vt:lpstr>
      <vt:lpstr>data</vt:lpstr>
      <vt:lpstr>Geographical location</vt:lpstr>
      <vt:lpstr>Foursquare venue data</vt:lpstr>
      <vt:lpstr>London borough profiles</vt:lpstr>
      <vt:lpstr>Methodology &amp; results</vt:lpstr>
      <vt:lpstr>Exploratory data analysis</vt:lpstr>
      <vt:lpstr>K-means clustering &amp; Silhouette score</vt:lpstr>
      <vt:lpstr>K-Means clustering</vt:lpstr>
      <vt:lpstr>Sorting by other indicators</vt:lpstr>
      <vt:lpstr>discussion</vt:lpstr>
      <vt:lpstr>Quiet lifestyle – Barnet </vt:lpstr>
      <vt:lpstr>Lively environment – Harrow &amp; Sutton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London neighborhood for expatriates</dc:title>
  <dc:creator>Phua, Cheow Kion</dc:creator>
  <cp:lastModifiedBy>Phua, Cheow Kion</cp:lastModifiedBy>
  <cp:revision>4</cp:revision>
  <dcterms:created xsi:type="dcterms:W3CDTF">2020-03-20T08:57:16Z</dcterms:created>
  <dcterms:modified xsi:type="dcterms:W3CDTF">2020-03-20T10:07:11Z</dcterms:modified>
</cp:coreProperties>
</file>